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8"/>
  </p:notesMasterIdLst>
  <p:sldIdLst>
    <p:sldId id="262" r:id="rId5"/>
    <p:sldId id="263" r:id="rId6"/>
    <p:sldId id="260" r:id="rId7"/>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rard O’Brien" initials="GO" lastIdx="3" clrIdx="0">
    <p:extLst>
      <p:ext uri="{19B8F6BF-5375-455C-9EA6-DF929625EA0E}">
        <p15:presenceInfo xmlns:p15="http://schemas.microsoft.com/office/powerpoint/2012/main" userId="S::Gerard@bridgevalleyventures.com::cc669c6d-9087-442a-85be-29cc309220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5E"/>
    <a:srgbClr val="DFE9F2"/>
    <a:srgbClr val="093154"/>
    <a:srgbClr val="EFF4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373"/>
    <p:restoredTop sz="95890"/>
  </p:normalViewPr>
  <p:slideViewPr>
    <p:cSldViewPr snapToGrid="0">
      <p:cViewPr>
        <p:scale>
          <a:sx n="175" d="100"/>
          <a:sy n="175" d="100"/>
        </p:scale>
        <p:origin x="336" y="-30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9525">
              <a:solidFill>
                <a:schemeClr val="accent5">
                  <a:lumMod val="20000"/>
                  <a:lumOff val="80000"/>
                </a:schemeClr>
              </a:solidFill>
            </a:ln>
          </c:spPr>
          <c:dPt>
            <c:idx val="0"/>
            <c:bubble3D val="0"/>
            <c:spPr>
              <a:solidFill>
                <a:schemeClr val="accent1"/>
              </a:solidFill>
              <a:ln w="9525">
                <a:solidFill>
                  <a:schemeClr val="accent5">
                    <a:lumMod val="20000"/>
                    <a:lumOff val="80000"/>
                  </a:schemeClr>
                </a:solidFill>
              </a:ln>
              <a:effectLst/>
            </c:spPr>
            <c:extLst>
              <c:ext xmlns:c16="http://schemas.microsoft.com/office/drawing/2014/chart" uri="{C3380CC4-5D6E-409C-BE32-E72D297353CC}">
                <c16:uniqueId val="{00000001-1647-D844-8448-A5415537F927}"/>
              </c:ext>
            </c:extLst>
          </c:dPt>
          <c:dPt>
            <c:idx val="1"/>
            <c:bubble3D val="0"/>
            <c:spPr>
              <a:solidFill>
                <a:schemeClr val="accent2"/>
              </a:solidFill>
              <a:ln w="9525">
                <a:solidFill>
                  <a:schemeClr val="accent5">
                    <a:lumMod val="20000"/>
                    <a:lumOff val="80000"/>
                  </a:schemeClr>
                </a:solidFill>
              </a:ln>
              <a:effectLst/>
            </c:spPr>
            <c:extLst>
              <c:ext xmlns:c16="http://schemas.microsoft.com/office/drawing/2014/chart" uri="{C3380CC4-5D6E-409C-BE32-E72D297353CC}">
                <c16:uniqueId val="{00000003-1647-D844-8448-A5415537F927}"/>
              </c:ext>
            </c:extLst>
          </c:dPt>
          <c:dPt>
            <c:idx val="2"/>
            <c:bubble3D val="0"/>
            <c:spPr>
              <a:solidFill>
                <a:schemeClr val="accent3"/>
              </a:solidFill>
              <a:ln w="9525">
                <a:solidFill>
                  <a:schemeClr val="accent5">
                    <a:lumMod val="20000"/>
                    <a:lumOff val="80000"/>
                  </a:schemeClr>
                </a:solidFill>
              </a:ln>
              <a:effectLst/>
            </c:spPr>
            <c:extLst>
              <c:ext xmlns:c16="http://schemas.microsoft.com/office/drawing/2014/chart" uri="{C3380CC4-5D6E-409C-BE32-E72D297353CC}">
                <c16:uniqueId val="{00000005-1647-D844-8448-A5415537F927}"/>
              </c:ext>
            </c:extLst>
          </c:dPt>
          <c:dPt>
            <c:idx val="3"/>
            <c:bubble3D val="0"/>
            <c:spPr>
              <a:solidFill>
                <a:schemeClr val="accent4"/>
              </a:solidFill>
              <a:ln w="9525">
                <a:solidFill>
                  <a:schemeClr val="accent5">
                    <a:lumMod val="20000"/>
                    <a:lumOff val="80000"/>
                  </a:schemeClr>
                </a:solidFill>
              </a:ln>
              <a:effectLst/>
            </c:spPr>
            <c:extLst>
              <c:ext xmlns:c16="http://schemas.microsoft.com/office/drawing/2014/chart" uri="{C3380CC4-5D6E-409C-BE32-E72D297353CC}">
                <c16:uniqueId val="{00000007-1647-D844-8448-A5415537F927}"/>
              </c:ext>
            </c:extLst>
          </c:dPt>
          <c:dPt>
            <c:idx val="4"/>
            <c:bubble3D val="0"/>
            <c:spPr>
              <a:solidFill>
                <a:schemeClr val="accent5"/>
              </a:solidFill>
              <a:ln w="9525">
                <a:solidFill>
                  <a:schemeClr val="accent5">
                    <a:lumMod val="20000"/>
                    <a:lumOff val="80000"/>
                  </a:schemeClr>
                </a:solidFill>
              </a:ln>
              <a:effectLst/>
            </c:spPr>
            <c:extLst>
              <c:ext xmlns:c16="http://schemas.microsoft.com/office/drawing/2014/chart" uri="{C3380CC4-5D6E-409C-BE32-E72D297353CC}">
                <c16:uniqueId val="{00000009-1647-D844-8448-A5415537F927}"/>
              </c:ext>
            </c:extLst>
          </c:dPt>
          <c:cat>
            <c:strRef>
              <c:f>Sheet1!$A$2:$A$6</c:f>
              <c:strCache>
                <c:ptCount val="5"/>
                <c:pt idx="0">
                  <c:v>Equities</c:v>
                </c:pt>
                <c:pt idx="1">
                  <c:v>Commodities</c:v>
                </c:pt>
                <c:pt idx="2">
                  <c:v>Bonds</c:v>
                </c:pt>
                <c:pt idx="3">
                  <c:v>Other</c:v>
                </c:pt>
                <c:pt idx="4">
                  <c:v>Cash</c:v>
                </c:pt>
              </c:strCache>
            </c:strRef>
          </c:cat>
          <c:val>
            <c:numRef>
              <c:f>Sheet1!$B$2:$B$6</c:f>
              <c:numCache>
                <c:formatCode>General</c:formatCode>
                <c:ptCount val="5"/>
                <c:pt idx="0">
                  <c:v>94.7</c:v>
                </c:pt>
                <c:pt idx="1">
                  <c:v>4.9000000000000004</c:v>
                </c:pt>
                <c:pt idx="2">
                  <c:v>0</c:v>
                </c:pt>
                <c:pt idx="3">
                  <c:v>0.5</c:v>
                </c:pt>
                <c:pt idx="4">
                  <c:v>0</c:v>
                </c:pt>
              </c:numCache>
            </c:numRef>
          </c:val>
          <c:extLst>
            <c:ext xmlns:c16="http://schemas.microsoft.com/office/drawing/2014/chart" uri="{C3380CC4-5D6E-409C-BE32-E72D297353CC}">
              <c16:uniqueId val="{0000000A-1647-D844-8448-A5415537F92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9525">
              <a:solidFill>
                <a:schemeClr val="accent5">
                  <a:lumMod val="20000"/>
                  <a:lumOff val="80000"/>
                </a:schemeClr>
              </a:solidFill>
            </a:ln>
          </c:spPr>
          <c:dPt>
            <c:idx val="0"/>
            <c:bubble3D val="0"/>
            <c:spPr>
              <a:solidFill>
                <a:schemeClr val="accent1"/>
              </a:solidFill>
              <a:ln w="9525">
                <a:solidFill>
                  <a:schemeClr val="accent5">
                    <a:lumMod val="20000"/>
                    <a:lumOff val="80000"/>
                  </a:schemeClr>
                </a:solidFill>
              </a:ln>
              <a:effectLst/>
            </c:spPr>
            <c:extLst>
              <c:ext xmlns:c16="http://schemas.microsoft.com/office/drawing/2014/chart" uri="{C3380CC4-5D6E-409C-BE32-E72D297353CC}">
                <c16:uniqueId val="{00000001-DC79-5445-810F-0CA24C94DB7B}"/>
              </c:ext>
            </c:extLst>
          </c:dPt>
          <c:dPt>
            <c:idx val="1"/>
            <c:bubble3D val="0"/>
            <c:spPr>
              <a:solidFill>
                <a:schemeClr val="accent2"/>
              </a:solidFill>
              <a:ln w="9525">
                <a:solidFill>
                  <a:schemeClr val="accent5">
                    <a:lumMod val="20000"/>
                    <a:lumOff val="80000"/>
                  </a:schemeClr>
                </a:solidFill>
              </a:ln>
              <a:effectLst/>
            </c:spPr>
            <c:extLst>
              <c:ext xmlns:c16="http://schemas.microsoft.com/office/drawing/2014/chart" uri="{C3380CC4-5D6E-409C-BE32-E72D297353CC}">
                <c16:uniqueId val="{00000003-DC79-5445-810F-0CA24C94DB7B}"/>
              </c:ext>
            </c:extLst>
          </c:dPt>
          <c:dPt>
            <c:idx val="2"/>
            <c:bubble3D val="0"/>
            <c:spPr>
              <a:solidFill>
                <a:schemeClr val="accent6"/>
              </a:solidFill>
              <a:ln w="9525">
                <a:solidFill>
                  <a:schemeClr val="accent5">
                    <a:lumMod val="20000"/>
                    <a:lumOff val="80000"/>
                  </a:schemeClr>
                </a:solidFill>
              </a:ln>
              <a:effectLst/>
            </c:spPr>
            <c:extLst>
              <c:ext xmlns:c16="http://schemas.microsoft.com/office/drawing/2014/chart" uri="{C3380CC4-5D6E-409C-BE32-E72D297353CC}">
                <c16:uniqueId val="{00000005-DC79-5445-810F-0CA24C94DB7B}"/>
              </c:ext>
            </c:extLst>
          </c:dPt>
          <c:dPt>
            <c:idx val="3"/>
            <c:bubble3D val="0"/>
            <c:spPr>
              <a:solidFill>
                <a:schemeClr val="accent4"/>
              </a:solidFill>
              <a:ln w="9525">
                <a:solidFill>
                  <a:schemeClr val="accent5">
                    <a:lumMod val="20000"/>
                    <a:lumOff val="80000"/>
                  </a:schemeClr>
                </a:solidFill>
              </a:ln>
              <a:effectLst/>
            </c:spPr>
            <c:extLst>
              <c:ext xmlns:c16="http://schemas.microsoft.com/office/drawing/2014/chart" uri="{C3380CC4-5D6E-409C-BE32-E72D297353CC}">
                <c16:uniqueId val="{00000007-DC79-5445-810F-0CA24C94DB7B}"/>
              </c:ext>
            </c:extLst>
          </c:dPt>
          <c:dPt>
            <c:idx val="4"/>
            <c:bubble3D val="0"/>
            <c:spPr>
              <a:solidFill>
                <a:schemeClr val="accent2">
                  <a:lumMod val="60000"/>
                  <a:lumOff val="40000"/>
                </a:schemeClr>
              </a:solidFill>
              <a:ln w="9525">
                <a:solidFill>
                  <a:schemeClr val="accent5">
                    <a:lumMod val="20000"/>
                    <a:lumOff val="80000"/>
                  </a:schemeClr>
                </a:solidFill>
              </a:ln>
              <a:effectLst/>
            </c:spPr>
            <c:extLst>
              <c:ext xmlns:c16="http://schemas.microsoft.com/office/drawing/2014/chart" uri="{C3380CC4-5D6E-409C-BE32-E72D297353CC}">
                <c16:uniqueId val="{00000009-DC79-5445-810F-0CA24C94DB7B}"/>
              </c:ext>
            </c:extLst>
          </c:dPt>
          <c:cat>
            <c:strRef>
              <c:f>Sheet1!$A$2:$A$6</c:f>
              <c:strCache>
                <c:ptCount val="5"/>
                <c:pt idx="0">
                  <c:v>Germany</c:v>
                </c:pt>
                <c:pt idx="1">
                  <c:v>USA</c:v>
                </c:pt>
                <c:pt idx="2">
                  <c:v>Japan</c:v>
                </c:pt>
                <c:pt idx="3">
                  <c:v>Israel</c:v>
                </c:pt>
                <c:pt idx="4">
                  <c:v>Other</c:v>
                </c:pt>
              </c:strCache>
            </c:strRef>
          </c:cat>
          <c:val>
            <c:numRef>
              <c:f>Sheet1!$B$2:$B$6</c:f>
              <c:numCache>
                <c:formatCode>General</c:formatCode>
                <c:ptCount val="5"/>
                <c:pt idx="0">
                  <c:v>23.5</c:v>
                </c:pt>
                <c:pt idx="1">
                  <c:v>15.6</c:v>
                </c:pt>
                <c:pt idx="2">
                  <c:v>15</c:v>
                </c:pt>
                <c:pt idx="3">
                  <c:v>8.9</c:v>
                </c:pt>
                <c:pt idx="4">
                  <c:v>37</c:v>
                </c:pt>
              </c:numCache>
            </c:numRef>
          </c:val>
          <c:extLst>
            <c:ext xmlns:c16="http://schemas.microsoft.com/office/drawing/2014/chart" uri="{C3380CC4-5D6E-409C-BE32-E72D297353CC}">
              <c16:uniqueId val="{0000000A-DC79-5445-810F-0CA24C94DB7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9525">
              <a:solidFill>
                <a:schemeClr val="accent5">
                  <a:lumMod val="20000"/>
                  <a:lumOff val="80000"/>
                </a:schemeClr>
              </a:solidFill>
            </a:ln>
          </c:spPr>
          <c:dPt>
            <c:idx val="0"/>
            <c:bubble3D val="0"/>
            <c:spPr>
              <a:solidFill>
                <a:schemeClr val="accent1"/>
              </a:solidFill>
              <a:ln w="9525">
                <a:solidFill>
                  <a:schemeClr val="accent5">
                    <a:lumMod val="20000"/>
                    <a:lumOff val="80000"/>
                  </a:schemeClr>
                </a:solidFill>
              </a:ln>
              <a:effectLst/>
            </c:spPr>
            <c:extLst>
              <c:ext xmlns:c16="http://schemas.microsoft.com/office/drawing/2014/chart" uri="{C3380CC4-5D6E-409C-BE32-E72D297353CC}">
                <c16:uniqueId val="{00000001-3497-6E40-93F2-A3F533020C39}"/>
              </c:ext>
            </c:extLst>
          </c:dPt>
          <c:dPt>
            <c:idx val="1"/>
            <c:bubble3D val="0"/>
            <c:spPr>
              <a:solidFill>
                <a:schemeClr val="accent2"/>
              </a:solidFill>
              <a:ln w="9525">
                <a:solidFill>
                  <a:schemeClr val="accent5">
                    <a:lumMod val="20000"/>
                    <a:lumOff val="80000"/>
                  </a:schemeClr>
                </a:solidFill>
              </a:ln>
              <a:effectLst/>
            </c:spPr>
            <c:extLst>
              <c:ext xmlns:c16="http://schemas.microsoft.com/office/drawing/2014/chart" uri="{C3380CC4-5D6E-409C-BE32-E72D297353CC}">
                <c16:uniqueId val="{00000003-3497-6E40-93F2-A3F533020C39}"/>
              </c:ext>
            </c:extLst>
          </c:dPt>
          <c:dPt>
            <c:idx val="2"/>
            <c:bubble3D val="0"/>
            <c:spPr>
              <a:solidFill>
                <a:schemeClr val="accent6"/>
              </a:solidFill>
              <a:ln w="9525">
                <a:solidFill>
                  <a:schemeClr val="accent5">
                    <a:lumMod val="20000"/>
                    <a:lumOff val="80000"/>
                  </a:schemeClr>
                </a:solidFill>
              </a:ln>
              <a:effectLst/>
            </c:spPr>
            <c:extLst>
              <c:ext xmlns:c16="http://schemas.microsoft.com/office/drawing/2014/chart" uri="{C3380CC4-5D6E-409C-BE32-E72D297353CC}">
                <c16:uniqueId val="{00000005-3497-6E40-93F2-A3F533020C39}"/>
              </c:ext>
            </c:extLst>
          </c:dPt>
          <c:dPt>
            <c:idx val="3"/>
            <c:bubble3D val="0"/>
            <c:spPr>
              <a:solidFill>
                <a:schemeClr val="accent4"/>
              </a:solidFill>
              <a:ln w="9525">
                <a:solidFill>
                  <a:schemeClr val="accent5">
                    <a:lumMod val="20000"/>
                    <a:lumOff val="80000"/>
                  </a:schemeClr>
                </a:solidFill>
              </a:ln>
              <a:effectLst/>
            </c:spPr>
            <c:extLst>
              <c:ext xmlns:c16="http://schemas.microsoft.com/office/drawing/2014/chart" uri="{C3380CC4-5D6E-409C-BE32-E72D297353CC}">
                <c16:uniqueId val="{00000007-3497-6E40-93F2-A3F533020C39}"/>
              </c:ext>
            </c:extLst>
          </c:dPt>
          <c:dPt>
            <c:idx val="4"/>
            <c:bubble3D val="0"/>
            <c:spPr>
              <a:solidFill>
                <a:schemeClr val="accent2">
                  <a:lumMod val="60000"/>
                  <a:lumOff val="40000"/>
                </a:schemeClr>
              </a:solidFill>
              <a:ln w="9525">
                <a:solidFill>
                  <a:schemeClr val="accent5">
                    <a:lumMod val="20000"/>
                    <a:lumOff val="80000"/>
                  </a:schemeClr>
                </a:solidFill>
              </a:ln>
              <a:effectLst/>
            </c:spPr>
            <c:extLst>
              <c:ext xmlns:c16="http://schemas.microsoft.com/office/drawing/2014/chart" uri="{C3380CC4-5D6E-409C-BE32-E72D297353CC}">
                <c16:uniqueId val="{00000009-3497-6E40-93F2-A3F533020C39}"/>
              </c:ext>
            </c:extLst>
          </c:dPt>
          <c:dPt>
            <c:idx val="5"/>
            <c:bubble3D val="0"/>
            <c:spPr>
              <a:solidFill>
                <a:schemeClr val="accent1">
                  <a:lumMod val="75000"/>
                  <a:lumOff val="25000"/>
                </a:schemeClr>
              </a:solidFill>
              <a:ln w="9525">
                <a:solidFill>
                  <a:schemeClr val="accent5">
                    <a:lumMod val="20000"/>
                    <a:lumOff val="80000"/>
                  </a:schemeClr>
                </a:solidFill>
              </a:ln>
              <a:effectLst/>
            </c:spPr>
            <c:extLst>
              <c:ext xmlns:c16="http://schemas.microsoft.com/office/drawing/2014/chart" uri="{C3380CC4-5D6E-409C-BE32-E72D297353CC}">
                <c16:uniqueId val="{0000000B-3497-6E40-93F2-A3F533020C39}"/>
              </c:ext>
            </c:extLst>
          </c:dPt>
          <c:cat>
            <c:strRef>
              <c:f>Sheet1!$A$2:$A$7</c:f>
              <c:strCache>
                <c:ptCount val="5"/>
                <c:pt idx="0">
                  <c:v>Technology</c:v>
                </c:pt>
                <c:pt idx="1">
                  <c:v>Consumer</c:v>
                </c:pt>
                <c:pt idx="2">
                  <c:v>Commucation</c:v>
                </c:pt>
                <c:pt idx="3">
                  <c:v>Finance</c:v>
                </c:pt>
                <c:pt idx="4">
                  <c:v>Other</c:v>
                </c:pt>
              </c:strCache>
            </c:strRef>
          </c:cat>
          <c:val>
            <c:numRef>
              <c:f>Sheet1!$B$2:$B$7</c:f>
              <c:numCache>
                <c:formatCode>General</c:formatCode>
                <c:ptCount val="6"/>
                <c:pt idx="0">
                  <c:v>37.700000000000003</c:v>
                </c:pt>
                <c:pt idx="1">
                  <c:v>19.5</c:v>
                </c:pt>
                <c:pt idx="2">
                  <c:v>17.3</c:v>
                </c:pt>
                <c:pt idx="3">
                  <c:v>9</c:v>
                </c:pt>
                <c:pt idx="4">
                  <c:v>16.5</c:v>
                </c:pt>
              </c:numCache>
            </c:numRef>
          </c:val>
          <c:extLst>
            <c:ext xmlns:c16="http://schemas.microsoft.com/office/drawing/2014/chart" uri="{C3380CC4-5D6E-409C-BE32-E72D297353CC}">
              <c16:uniqueId val="{0000000C-3497-6E40-93F2-A3F533020C39}"/>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w="9525">
              <a:solidFill>
                <a:schemeClr val="accent5">
                  <a:lumMod val="20000"/>
                  <a:lumOff val="80000"/>
                </a:schemeClr>
              </a:solidFill>
            </a:ln>
          </c:spPr>
          <c:dPt>
            <c:idx val="0"/>
            <c:bubble3D val="0"/>
            <c:spPr>
              <a:solidFill>
                <a:schemeClr val="accent1"/>
              </a:solidFill>
              <a:ln w="9525">
                <a:solidFill>
                  <a:schemeClr val="accent5">
                    <a:lumMod val="20000"/>
                    <a:lumOff val="80000"/>
                  </a:schemeClr>
                </a:solidFill>
              </a:ln>
              <a:effectLst/>
            </c:spPr>
            <c:extLst>
              <c:ext xmlns:c16="http://schemas.microsoft.com/office/drawing/2014/chart" uri="{C3380CC4-5D6E-409C-BE32-E72D297353CC}">
                <c16:uniqueId val="{00000001-E16B-544A-9717-9D2FCA270937}"/>
              </c:ext>
            </c:extLst>
          </c:dPt>
          <c:dPt>
            <c:idx val="1"/>
            <c:bubble3D val="0"/>
            <c:spPr>
              <a:solidFill>
                <a:schemeClr val="accent2"/>
              </a:solidFill>
              <a:ln w="9525">
                <a:solidFill>
                  <a:schemeClr val="accent5">
                    <a:lumMod val="20000"/>
                    <a:lumOff val="80000"/>
                  </a:schemeClr>
                </a:solidFill>
              </a:ln>
              <a:effectLst/>
            </c:spPr>
            <c:extLst>
              <c:ext xmlns:c16="http://schemas.microsoft.com/office/drawing/2014/chart" uri="{C3380CC4-5D6E-409C-BE32-E72D297353CC}">
                <c16:uniqueId val="{00000003-E16B-544A-9717-9D2FCA270937}"/>
              </c:ext>
            </c:extLst>
          </c:dPt>
          <c:dPt>
            <c:idx val="2"/>
            <c:bubble3D val="0"/>
            <c:spPr>
              <a:solidFill>
                <a:schemeClr val="accent6"/>
              </a:solidFill>
              <a:ln w="9525">
                <a:solidFill>
                  <a:schemeClr val="accent5">
                    <a:lumMod val="20000"/>
                    <a:lumOff val="80000"/>
                  </a:schemeClr>
                </a:solidFill>
              </a:ln>
              <a:effectLst/>
            </c:spPr>
            <c:extLst>
              <c:ext xmlns:c16="http://schemas.microsoft.com/office/drawing/2014/chart" uri="{C3380CC4-5D6E-409C-BE32-E72D297353CC}">
                <c16:uniqueId val="{00000005-E16B-544A-9717-9D2FCA270937}"/>
              </c:ext>
            </c:extLst>
          </c:dPt>
          <c:dPt>
            <c:idx val="3"/>
            <c:bubble3D val="0"/>
            <c:spPr>
              <a:solidFill>
                <a:schemeClr val="accent4"/>
              </a:solidFill>
              <a:ln w="9525">
                <a:solidFill>
                  <a:schemeClr val="accent5">
                    <a:lumMod val="20000"/>
                    <a:lumOff val="80000"/>
                  </a:schemeClr>
                </a:solidFill>
              </a:ln>
              <a:effectLst/>
            </c:spPr>
            <c:extLst>
              <c:ext xmlns:c16="http://schemas.microsoft.com/office/drawing/2014/chart" uri="{C3380CC4-5D6E-409C-BE32-E72D297353CC}">
                <c16:uniqueId val="{00000007-E16B-544A-9717-9D2FCA270937}"/>
              </c:ext>
            </c:extLst>
          </c:dPt>
          <c:dPt>
            <c:idx val="4"/>
            <c:bubble3D val="0"/>
            <c:spPr>
              <a:solidFill>
                <a:schemeClr val="accent2">
                  <a:lumMod val="60000"/>
                  <a:lumOff val="40000"/>
                </a:schemeClr>
              </a:solidFill>
              <a:ln w="9525">
                <a:solidFill>
                  <a:schemeClr val="accent5">
                    <a:lumMod val="20000"/>
                    <a:lumOff val="80000"/>
                  </a:schemeClr>
                </a:solidFill>
              </a:ln>
              <a:effectLst/>
            </c:spPr>
            <c:extLst>
              <c:ext xmlns:c16="http://schemas.microsoft.com/office/drawing/2014/chart" uri="{C3380CC4-5D6E-409C-BE32-E72D297353CC}">
                <c16:uniqueId val="{00000009-E16B-544A-9717-9D2FCA270937}"/>
              </c:ext>
            </c:extLst>
          </c:dPt>
          <c:dPt>
            <c:idx val="5"/>
            <c:bubble3D val="0"/>
            <c:spPr>
              <a:solidFill>
                <a:schemeClr val="accent1">
                  <a:lumMod val="75000"/>
                  <a:lumOff val="25000"/>
                </a:schemeClr>
              </a:solidFill>
              <a:ln w="9525">
                <a:solidFill>
                  <a:schemeClr val="accent5">
                    <a:lumMod val="20000"/>
                    <a:lumOff val="80000"/>
                  </a:schemeClr>
                </a:solidFill>
              </a:ln>
              <a:effectLst/>
            </c:spPr>
            <c:extLst>
              <c:ext xmlns:c16="http://schemas.microsoft.com/office/drawing/2014/chart" uri="{C3380CC4-5D6E-409C-BE32-E72D297353CC}">
                <c16:uniqueId val="{0000000B-E16B-544A-9717-9D2FCA270937}"/>
              </c:ext>
            </c:extLst>
          </c:dPt>
          <c:cat>
            <c:strRef>
              <c:f>Sheet1!$A$2:$A$7</c:f>
              <c:strCache>
                <c:ptCount val="5"/>
                <c:pt idx="0">
                  <c:v>EUR</c:v>
                </c:pt>
                <c:pt idx="1">
                  <c:v>USD</c:v>
                </c:pt>
                <c:pt idx="2">
                  <c:v>JPY</c:v>
                </c:pt>
                <c:pt idx="3">
                  <c:v>CHF</c:v>
                </c:pt>
                <c:pt idx="4">
                  <c:v>Other</c:v>
                </c:pt>
              </c:strCache>
            </c:strRef>
          </c:cat>
          <c:val>
            <c:numRef>
              <c:f>Sheet1!$B$2:$B$7</c:f>
              <c:numCache>
                <c:formatCode>General</c:formatCode>
                <c:ptCount val="6"/>
                <c:pt idx="0">
                  <c:v>37.700000000000003</c:v>
                </c:pt>
                <c:pt idx="1">
                  <c:v>28</c:v>
                </c:pt>
                <c:pt idx="2">
                  <c:v>15</c:v>
                </c:pt>
                <c:pt idx="3">
                  <c:v>4.0999999999999996</c:v>
                </c:pt>
                <c:pt idx="4">
                  <c:v>15.2</c:v>
                </c:pt>
              </c:numCache>
            </c:numRef>
          </c:val>
          <c:extLst>
            <c:ext xmlns:c16="http://schemas.microsoft.com/office/drawing/2014/chart" uri="{C3380CC4-5D6E-409C-BE32-E72D297353CC}">
              <c16:uniqueId val="{0000000C-E16B-544A-9717-9D2FCA27093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2D15C9-31BF-934A-A384-68BC08D5CAD2}" type="datetimeFigureOut">
              <a:rPr lang="en-US" smtClean="0"/>
              <a:t>5/26/26</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ECDFE5-F597-6644-9509-719B93AD5B0B}" type="slidenum">
              <a:rPr lang="en-US" smtClean="0"/>
              <a:t>‹#›</a:t>
            </a:fld>
            <a:endParaRPr lang="en-US"/>
          </a:p>
        </p:txBody>
      </p:sp>
    </p:spTree>
    <p:extLst>
      <p:ext uri="{BB962C8B-B14F-4D97-AF65-F5344CB8AC3E}">
        <p14:creationId xmlns:p14="http://schemas.microsoft.com/office/powerpoint/2010/main" val="3026733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8ECDFE5-F597-6644-9509-719B93AD5B0B}" type="slidenum">
              <a:rPr lang="en-US" smtClean="0"/>
              <a:t>2</a:t>
            </a:fld>
            <a:endParaRPr lang="en-US"/>
          </a:p>
        </p:txBody>
      </p:sp>
    </p:spTree>
    <p:extLst>
      <p:ext uri="{BB962C8B-B14F-4D97-AF65-F5344CB8AC3E}">
        <p14:creationId xmlns:p14="http://schemas.microsoft.com/office/powerpoint/2010/main" val="3602680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8ECDFE5-F597-6644-9509-719B93AD5B0B}" type="slidenum">
              <a:rPr lang="en-US" smtClean="0"/>
              <a:t>3</a:t>
            </a:fld>
            <a:endParaRPr lang="en-US"/>
          </a:p>
        </p:txBody>
      </p:sp>
    </p:spTree>
    <p:extLst>
      <p:ext uri="{BB962C8B-B14F-4D97-AF65-F5344CB8AC3E}">
        <p14:creationId xmlns:p14="http://schemas.microsoft.com/office/powerpoint/2010/main" val="1013651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a:prstGeom prst="rect">
            <a:avLst/>
          </a:prstGeo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a:prstGeom prst="rect">
            <a:avLst/>
          </a:prstGeo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lang="en-GB"/>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3256215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519728" y="2846200"/>
            <a:ext cx="6520220" cy="6783857"/>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lang="en-GB"/>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723834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lang="en-GB"/>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2364232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a:xfrm>
            <a:off x="519728" y="2846200"/>
            <a:ext cx="6520220" cy="6783857"/>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lang="en-GB"/>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535650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a:prstGeom prst="rect">
            <a:avLst/>
          </a:prstGeo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a:prstGeom prst="rect">
            <a:avLst/>
          </a:prstGeo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lang="en-GB"/>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633590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6" name="Footer Placeholder 5"/>
          <p:cNvSpPr>
            <a:spLocks noGrp="1"/>
          </p:cNvSpPr>
          <p:nvPr>
            <p:ph type="ftr" sz="quarter" idx="11"/>
          </p:nvPr>
        </p:nvSpPr>
        <p:spPr>
          <a:xfrm>
            <a:off x="2504143" y="9909729"/>
            <a:ext cx="2551390" cy="569240"/>
          </a:xfrm>
          <a:prstGeom prst="rect">
            <a:avLst/>
          </a:prstGeom>
        </p:spPr>
        <p:txBody>
          <a:bodyPr/>
          <a:lstStyle/>
          <a:p>
            <a:endParaRPr lang="en-GB"/>
          </a:p>
        </p:txBody>
      </p:sp>
      <p:sp>
        <p:nvSpPr>
          <p:cNvPr id="7" name="Slide Number Placeholder 6"/>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396958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a:prstGeom prst="rect">
            <a:avLst/>
          </a:prstGeo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a:prstGeom prst="rect">
            <a:avLst/>
          </a:prstGeo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8" name="Footer Placeholder 7"/>
          <p:cNvSpPr>
            <a:spLocks noGrp="1"/>
          </p:cNvSpPr>
          <p:nvPr>
            <p:ph type="ftr" sz="quarter" idx="11"/>
          </p:nvPr>
        </p:nvSpPr>
        <p:spPr>
          <a:xfrm>
            <a:off x="2504143" y="9909729"/>
            <a:ext cx="2551390" cy="569240"/>
          </a:xfrm>
          <a:prstGeom prst="rect">
            <a:avLst/>
          </a:prstGeom>
        </p:spPr>
        <p:txBody>
          <a:bodyPr/>
          <a:lstStyle/>
          <a:p>
            <a:endParaRPr lang="en-GB"/>
          </a:p>
        </p:txBody>
      </p:sp>
      <p:sp>
        <p:nvSpPr>
          <p:cNvPr id="9" name="Slide Number Placeholder 8"/>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2407756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9728" y="569242"/>
            <a:ext cx="6520220" cy="2066590"/>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4" name="Footer Placeholder 3"/>
          <p:cNvSpPr>
            <a:spLocks noGrp="1"/>
          </p:cNvSpPr>
          <p:nvPr>
            <p:ph type="ftr" sz="quarter" idx="11"/>
          </p:nvPr>
        </p:nvSpPr>
        <p:spPr>
          <a:xfrm>
            <a:off x="2504143" y="9909729"/>
            <a:ext cx="2551390" cy="569240"/>
          </a:xfrm>
          <a:prstGeom prst="rect">
            <a:avLst/>
          </a:prstGeom>
        </p:spPr>
        <p:txBody>
          <a:bodyPr/>
          <a:lstStyle/>
          <a:p>
            <a:endParaRPr lang="en-GB"/>
          </a:p>
        </p:txBody>
      </p:sp>
      <p:sp>
        <p:nvSpPr>
          <p:cNvPr id="5" name="Slide Number Placeholder 4"/>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77969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3" name="Footer Placeholder 2"/>
          <p:cNvSpPr>
            <a:spLocks noGrp="1"/>
          </p:cNvSpPr>
          <p:nvPr>
            <p:ph type="ftr" sz="quarter" idx="11"/>
          </p:nvPr>
        </p:nvSpPr>
        <p:spPr>
          <a:xfrm>
            <a:off x="2504143" y="9909729"/>
            <a:ext cx="2551390" cy="569240"/>
          </a:xfrm>
          <a:prstGeom prst="rect">
            <a:avLst/>
          </a:prstGeom>
        </p:spPr>
        <p:txBody>
          <a:bodyPr/>
          <a:lstStyle/>
          <a:p>
            <a:endParaRPr lang="en-GB"/>
          </a:p>
        </p:txBody>
      </p:sp>
      <p:sp>
        <p:nvSpPr>
          <p:cNvPr id="4" name="Slide Number Placeholder 3"/>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228638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a:prstGeom prst="rect">
            <a:avLst/>
          </a:prstGeo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a:prstGeom prst="rect">
            <a:avLst/>
          </a:prstGeo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a:prstGeom prst="rect">
            <a:avLst/>
          </a:prstGeo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6" name="Footer Placeholder 5"/>
          <p:cNvSpPr>
            <a:spLocks noGrp="1"/>
          </p:cNvSpPr>
          <p:nvPr>
            <p:ph type="ftr" sz="quarter" idx="11"/>
          </p:nvPr>
        </p:nvSpPr>
        <p:spPr>
          <a:xfrm>
            <a:off x="2504143" y="9909729"/>
            <a:ext cx="2551390" cy="569240"/>
          </a:xfrm>
          <a:prstGeom prst="rect">
            <a:avLst/>
          </a:prstGeom>
        </p:spPr>
        <p:txBody>
          <a:bodyPr/>
          <a:lstStyle/>
          <a:p>
            <a:endParaRPr lang="en-GB"/>
          </a:p>
        </p:txBody>
      </p:sp>
      <p:sp>
        <p:nvSpPr>
          <p:cNvPr id="7" name="Slide Number Placeholder 6"/>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2669258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a:prstGeom prst="rect">
            <a:avLst/>
          </a:prstGeo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a:prstGeom prst="rect">
            <a:avLst/>
          </a:prstGeo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a:prstGeom prst="rect">
            <a:avLst/>
          </a:prstGeo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a:xfrm>
            <a:off x="519728" y="9909729"/>
            <a:ext cx="1700927" cy="569240"/>
          </a:xfrm>
          <a:prstGeom prst="rect">
            <a:avLst/>
          </a:prstGeom>
        </p:spPr>
        <p:txBody>
          <a:bodyPr/>
          <a:lstStyle/>
          <a:p>
            <a:fld id="{F01FBAE0-6148-C64F-9361-AA77FFD4EA8C}" type="datetimeFigureOut">
              <a:rPr lang="en-GB" smtClean="0"/>
              <a:t>26/05/2026</a:t>
            </a:fld>
            <a:endParaRPr lang="en-GB"/>
          </a:p>
        </p:txBody>
      </p:sp>
      <p:sp>
        <p:nvSpPr>
          <p:cNvPr id="6" name="Footer Placeholder 5"/>
          <p:cNvSpPr>
            <a:spLocks noGrp="1"/>
          </p:cNvSpPr>
          <p:nvPr>
            <p:ph type="ftr" sz="quarter" idx="11"/>
          </p:nvPr>
        </p:nvSpPr>
        <p:spPr>
          <a:xfrm>
            <a:off x="2504143" y="9909729"/>
            <a:ext cx="2551390" cy="569240"/>
          </a:xfrm>
          <a:prstGeom prst="rect">
            <a:avLst/>
          </a:prstGeom>
        </p:spPr>
        <p:txBody>
          <a:bodyPr/>
          <a:lstStyle/>
          <a:p>
            <a:endParaRPr lang="en-GB"/>
          </a:p>
        </p:txBody>
      </p:sp>
      <p:sp>
        <p:nvSpPr>
          <p:cNvPr id="7" name="Slide Number Placeholder 6"/>
          <p:cNvSpPr>
            <a:spLocks noGrp="1"/>
          </p:cNvSpPr>
          <p:nvPr>
            <p:ph type="sldNum" sz="quarter" idx="12"/>
          </p:nvPr>
        </p:nvSpPr>
        <p:spPr>
          <a:xfrm>
            <a:off x="5339020" y="9909729"/>
            <a:ext cx="1700927" cy="569240"/>
          </a:xfrm>
          <a:prstGeom prst="rect">
            <a:avLst/>
          </a:prstGeom>
        </p:spPr>
        <p:txBody>
          <a:bodyPr/>
          <a:lstStyle/>
          <a:p>
            <a:fld id="{19DB8625-6924-754A-BAAC-240888AF4988}" type="slidenum">
              <a:rPr lang="en-GB" smtClean="0"/>
              <a:t>‹#›</a:t>
            </a:fld>
            <a:endParaRPr lang="en-GB"/>
          </a:p>
        </p:txBody>
      </p:sp>
    </p:spTree>
    <p:extLst>
      <p:ext uri="{BB962C8B-B14F-4D97-AF65-F5344CB8AC3E}">
        <p14:creationId xmlns:p14="http://schemas.microsoft.com/office/powerpoint/2010/main" val="3538561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3898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wen@sarnia-am.com"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1.pn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5.emf"/><Relationship Id="rId4" Type="http://schemas.openxmlformats.org/officeDocument/2006/relationships/image" Target="../media/image4.jpeg"/><Relationship Id="rId9" Type="http://schemas.openxmlformats.org/officeDocument/2006/relationships/chart" Target="../charts/char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svg"/><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F1E86-B8A2-3C54-83A5-AC6821992A2E}"/>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35C7FE51-7EC0-15A0-F214-298AAB53CF5A}"/>
              </a:ext>
            </a:extLst>
          </p:cNvPr>
          <p:cNvSpPr/>
          <p:nvPr/>
        </p:nvSpPr>
        <p:spPr>
          <a:xfrm>
            <a:off x="4631174" y="2466824"/>
            <a:ext cx="2720560" cy="2073616"/>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46A1E696-AB05-30B3-2941-AED229164FB4}"/>
              </a:ext>
            </a:extLst>
          </p:cNvPr>
          <p:cNvSpPr/>
          <p:nvPr/>
        </p:nvSpPr>
        <p:spPr>
          <a:xfrm rot="10800000">
            <a:off x="-1" y="0"/>
            <a:ext cx="7559675" cy="110523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FD1399A-286D-D02E-844C-28AC43664590}"/>
              </a:ext>
            </a:extLst>
          </p:cNvPr>
          <p:cNvSpPr/>
          <p:nvPr/>
        </p:nvSpPr>
        <p:spPr>
          <a:xfrm rot="10800000">
            <a:off x="-2" y="-4"/>
            <a:ext cx="1524001" cy="10691813"/>
          </a:xfrm>
          <a:prstGeom prst="rect">
            <a:avLst/>
          </a:prstGeom>
          <a:gradFill>
            <a:gsLst>
              <a:gs pos="44000">
                <a:schemeClr val="accent2"/>
              </a:gs>
              <a:gs pos="0">
                <a:schemeClr val="accent1"/>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F8DCC47-F138-1DF1-B176-0A796EE3125F}"/>
              </a:ext>
            </a:extLst>
          </p:cNvPr>
          <p:cNvSpPr txBox="1"/>
          <p:nvPr/>
        </p:nvSpPr>
        <p:spPr>
          <a:xfrm>
            <a:off x="1843313" y="294107"/>
            <a:ext cx="4630059" cy="677108"/>
          </a:xfrm>
          <a:prstGeom prst="rect">
            <a:avLst/>
          </a:prstGeom>
          <a:noFill/>
        </p:spPr>
        <p:txBody>
          <a:bodyPr wrap="square" lIns="0" tIns="0" rIns="0" bIns="0" rtlCol="0">
            <a:spAutoFit/>
          </a:bodyPr>
          <a:lstStyle/>
          <a:p>
            <a:r>
              <a:rPr lang="en-GB" sz="2200" b="1" dirty="0">
                <a:solidFill>
                  <a:schemeClr val="bg1"/>
                </a:solidFill>
                <a:latin typeface="Arial" panose="020B0604020202020204" pitchFamily="34" charset="0"/>
                <a:cs typeface="Arial" panose="020B0604020202020204" pitchFamily="34" charset="0"/>
              </a:rPr>
              <a:t>Sarnia </a:t>
            </a:r>
            <a:br>
              <a:rPr lang="en-GB" sz="2200" b="1" dirty="0">
                <a:solidFill>
                  <a:schemeClr val="bg1"/>
                </a:solidFill>
                <a:latin typeface="Arial" panose="020B0604020202020204" pitchFamily="34" charset="0"/>
                <a:cs typeface="Arial" panose="020B0604020202020204" pitchFamily="34" charset="0"/>
              </a:rPr>
            </a:br>
            <a:r>
              <a:rPr lang="en-GB" sz="2200" b="1" dirty="0">
                <a:solidFill>
                  <a:schemeClr val="accent5"/>
                </a:solidFill>
                <a:latin typeface="Arial" panose="020B0604020202020204" pitchFamily="34" charset="0"/>
                <a:cs typeface="Arial" panose="020B0604020202020204" pitchFamily="34" charset="0"/>
              </a:rPr>
              <a:t>GLOBAL ALPHA </a:t>
            </a:r>
            <a:r>
              <a:rPr lang="en-GB" sz="2200" b="1" dirty="0">
                <a:solidFill>
                  <a:schemeClr val="bg1"/>
                </a:solidFill>
                <a:latin typeface="Arial" panose="020B0604020202020204" pitchFamily="34" charset="0"/>
                <a:cs typeface="Arial" panose="020B0604020202020204" pitchFamily="34" charset="0"/>
              </a:rPr>
              <a:t>Fund: </a:t>
            </a:r>
            <a:r>
              <a:rPr lang="en-GB" sz="2200" dirty="0">
                <a:solidFill>
                  <a:schemeClr val="bg1"/>
                </a:solidFill>
                <a:latin typeface="Arial" panose="020B0604020202020204" pitchFamily="34" charset="0"/>
                <a:cs typeface="Arial" panose="020B0604020202020204" pitchFamily="34" charset="0"/>
              </a:rPr>
              <a:t>Factsheet</a:t>
            </a:r>
          </a:p>
        </p:txBody>
      </p:sp>
      <p:pic>
        <p:nvPicPr>
          <p:cNvPr id="5" name="Picture 4" descr="A picture containing text&#10;&#10;Description automatically generated">
            <a:extLst>
              <a:ext uri="{FF2B5EF4-FFF2-40B4-BE49-F238E27FC236}">
                <a16:creationId xmlns:a16="http://schemas.microsoft.com/office/drawing/2014/main" id="{CED7E938-F871-9F02-EC67-9C2998E6D826}"/>
              </a:ext>
            </a:extLst>
          </p:cNvPr>
          <p:cNvPicPr>
            <a:picLocks noChangeAspect="1"/>
          </p:cNvPicPr>
          <p:nvPr/>
        </p:nvPicPr>
        <p:blipFill>
          <a:blip r:embed="rId2" cstate="hqprint">
            <a:extLst>
              <a:ext uri="{28A0092B-C50C-407E-A947-70E740481C1C}">
                <a14:useLocalDpi xmlns:a14="http://schemas.microsoft.com/office/drawing/2010/main"/>
              </a:ext>
            </a:extLst>
          </a:blip>
          <a:stretch>
            <a:fillRect/>
          </a:stretch>
        </p:blipFill>
        <p:spPr>
          <a:xfrm>
            <a:off x="6013113" y="203949"/>
            <a:ext cx="1229516" cy="252374"/>
          </a:xfrm>
          <a:prstGeom prst="rect">
            <a:avLst/>
          </a:prstGeom>
        </p:spPr>
      </p:pic>
      <p:sp>
        <p:nvSpPr>
          <p:cNvPr id="11" name="TextBox 10">
            <a:extLst>
              <a:ext uri="{FF2B5EF4-FFF2-40B4-BE49-F238E27FC236}">
                <a16:creationId xmlns:a16="http://schemas.microsoft.com/office/drawing/2014/main" id="{DACD290D-D6DA-5073-1241-08624B27617B}"/>
              </a:ext>
            </a:extLst>
          </p:cNvPr>
          <p:cNvSpPr txBox="1"/>
          <p:nvPr/>
        </p:nvSpPr>
        <p:spPr>
          <a:xfrm>
            <a:off x="1843313" y="1380289"/>
            <a:ext cx="5399316" cy="8397293"/>
          </a:xfrm>
          <a:prstGeom prst="rect">
            <a:avLst/>
          </a:prstGeom>
          <a:noFill/>
        </p:spPr>
        <p:txBody>
          <a:bodyPr wrap="square" lIns="0" tIns="0" rIns="0" bIns="0" numCol="2" spcCol="360000" rtlCol="0">
            <a:noAutofit/>
          </a:bodyPr>
          <a:lstStyle/>
          <a:p>
            <a:pPr>
              <a:spcAft>
                <a:spcPts val="600"/>
              </a:spcAft>
            </a:pPr>
            <a:r>
              <a:rPr lang="en-GB" sz="900" dirty="0">
                <a:latin typeface="Arial" panose="020B0604020202020204" pitchFamily="34" charset="0"/>
                <a:cs typeface="Arial" panose="020B0604020202020204" pitchFamily="34" charset="0"/>
              </a:rPr>
              <a:t>Dear Reader,</a:t>
            </a:r>
          </a:p>
          <a:p>
            <a:pPr>
              <a:spcAft>
                <a:spcPts val="600"/>
              </a:spcAft>
            </a:pPr>
            <a:r>
              <a:rPr lang="en-GB" sz="900" dirty="0">
                <a:latin typeface="Arial" panose="020B0604020202020204" pitchFamily="34" charset="0"/>
                <a:cs typeface="Arial" panose="020B0604020202020204" pitchFamily="34" charset="0"/>
              </a:rPr>
              <a:t>Our fund’s portfolio manager, </a:t>
            </a:r>
            <a:r>
              <a:rPr lang="en-GB" sz="900" b="1" dirty="0">
                <a:solidFill>
                  <a:schemeClr val="accent1"/>
                </a:solidFill>
                <a:latin typeface="Arial" panose="020B0604020202020204" pitchFamily="34" charset="0"/>
                <a:cs typeface="Arial" panose="020B0604020202020204" pitchFamily="34" charset="0"/>
              </a:rPr>
              <a:t>Michael Steindler</a:t>
            </a:r>
            <a:r>
              <a:rPr lang="en-GB" sz="900" dirty="0">
                <a:latin typeface="Arial" panose="020B0604020202020204" pitchFamily="34" charset="0"/>
                <a:cs typeface="Arial" panose="020B0604020202020204" pitchFamily="34" charset="0"/>
              </a:rPr>
              <a:t>, has racked up a performance of over 24% p.a. net (compound annual growth rate) for the past 25 years. </a:t>
            </a:r>
          </a:p>
          <a:p>
            <a:pPr>
              <a:spcAft>
                <a:spcPts val="600"/>
              </a:spcAft>
            </a:pPr>
            <a:r>
              <a:rPr lang="en-GB" sz="900" dirty="0">
                <a:latin typeface="Arial" panose="020B0604020202020204" pitchFamily="34" charset="0"/>
                <a:cs typeface="Arial" panose="020B0604020202020204" pitchFamily="34" charset="0"/>
              </a:rPr>
              <a:t>Now that his </a:t>
            </a:r>
            <a:r>
              <a:rPr lang="en-GB" sz="900" b="1" dirty="0">
                <a:solidFill>
                  <a:schemeClr val="accent1"/>
                </a:solidFill>
                <a:latin typeface="Arial" panose="020B0604020202020204" pitchFamily="34" charset="0"/>
                <a:cs typeface="Arial" panose="020B0604020202020204" pitchFamily="34" charset="0"/>
              </a:rPr>
              <a:t>strategy</a:t>
            </a:r>
            <a:r>
              <a:rPr lang="en-GB" sz="900" dirty="0">
                <a:latin typeface="Arial" panose="020B0604020202020204" pitchFamily="34" charset="0"/>
                <a:cs typeface="Arial" panose="020B0604020202020204" pitchFamily="34" charset="0"/>
              </a:rPr>
              <a:t> is accessible through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the Sarnia GLOBAL ALPHA Fund, it begs the question – can such a performance be repeated in future years? </a:t>
            </a:r>
          </a:p>
          <a:p>
            <a:pPr>
              <a:spcAft>
                <a:spcPts val="600"/>
              </a:spcAft>
            </a:pPr>
            <a:r>
              <a:rPr lang="en-GB" sz="900" dirty="0">
                <a:latin typeface="Arial" panose="020B0604020202020204" pitchFamily="34" charset="0"/>
                <a:cs typeface="Arial" panose="020B0604020202020204" pitchFamily="34" charset="0"/>
              </a:rPr>
              <a:t>As his partner for bringing this strategy to a </a:t>
            </a:r>
            <a:r>
              <a:rPr lang="en-GB" sz="900" b="1" dirty="0">
                <a:solidFill>
                  <a:schemeClr val="accent1"/>
                </a:solidFill>
                <a:latin typeface="Arial" panose="020B0604020202020204" pitchFamily="34" charset="0"/>
                <a:cs typeface="Arial" panose="020B0604020202020204" pitchFamily="34" charset="0"/>
              </a:rPr>
              <a:t>wider</a:t>
            </a:r>
            <a:r>
              <a:rPr lang="en-GB" sz="900" b="1" dirty="0">
                <a:latin typeface="Arial" panose="020B0604020202020204" pitchFamily="34" charset="0"/>
                <a:cs typeface="Arial" panose="020B0604020202020204" pitchFamily="34" charset="0"/>
              </a:rPr>
              <a:t> </a:t>
            </a:r>
            <a:r>
              <a:rPr lang="en-GB" sz="900" b="1" dirty="0">
                <a:solidFill>
                  <a:schemeClr val="accent1"/>
                </a:solidFill>
                <a:latin typeface="Arial" panose="020B0604020202020204" pitchFamily="34" charset="0"/>
                <a:cs typeface="Arial" panose="020B0604020202020204" pitchFamily="34" charset="0"/>
              </a:rPr>
              <a:t>audience</a:t>
            </a:r>
            <a:r>
              <a:rPr lang="en-GB" sz="900" dirty="0">
                <a:latin typeface="Arial" panose="020B0604020202020204" pitchFamily="34" charset="0"/>
                <a:cs typeface="Arial" panose="020B0604020202020204" pitchFamily="34" charset="0"/>
              </a:rPr>
              <a:t>, I will use this monthly factsheet to provide ongoing insights into Michael’s work and the way he views the world.</a:t>
            </a:r>
          </a:p>
          <a:p>
            <a:pPr>
              <a:spcAft>
                <a:spcPts val="600"/>
              </a:spcAft>
            </a:pPr>
            <a:r>
              <a:rPr lang="en-GB" sz="900" dirty="0">
                <a:latin typeface="Arial" panose="020B0604020202020204" pitchFamily="34" charset="0"/>
                <a:cs typeface="Arial" panose="020B0604020202020204" pitchFamily="34" charset="0"/>
              </a:rPr>
              <a:t>For building and managing his portfolio, Michael identifies a list of </a:t>
            </a:r>
            <a:r>
              <a:rPr lang="en-GB" sz="900" b="1" dirty="0">
                <a:solidFill>
                  <a:schemeClr val="accent1"/>
                </a:solidFill>
                <a:latin typeface="Arial" panose="020B0604020202020204" pitchFamily="34" charset="0"/>
                <a:cs typeface="Arial" panose="020B0604020202020204" pitchFamily="34" charset="0"/>
              </a:rPr>
              <a:t>15 key themes</a:t>
            </a:r>
            <a:r>
              <a:rPr lang="en-GB" sz="900" dirty="0">
                <a:solidFill>
                  <a:schemeClr val="accent1"/>
                </a:solidFill>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that markets are currently interested in. Right now, these themes include physical AI (including robotics), agentic workforce, fintech infrastructure, rare minerals, critical infrastructure, and cybersecurity.</a:t>
            </a:r>
          </a:p>
          <a:p>
            <a:pPr>
              <a:spcAft>
                <a:spcPts val="600"/>
              </a:spcAft>
            </a:pPr>
            <a:r>
              <a:rPr lang="en-GB" sz="900" dirty="0">
                <a:latin typeface="Arial" panose="020B0604020202020204" pitchFamily="34" charset="0"/>
                <a:cs typeface="Arial" panose="020B0604020202020204" pitchFamily="34" charset="0"/>
              </a:rPr>
              <a:t>Each of these themes offers a realistic chance for finding investments that offer </a:t>
            </a:r>
            <a:r>
              <a:rPr lang="en-GB" sz="900" b="1" dirty="0">
                <a:solidFill>
                  <a:schemeClr val="accent1"/>
                </a:solidFill>
                <a:latin typeface="Arial" panose="020B0604020202020204" pitchFamily="34" charset="0"/>
                <a:cs typeface="Arial" panose="020B0604020202020204" pitchFamily="34" charset="0"/>
              </a:rPr>
              <a:t>outlier returns</a:t>
            </a:r>
            <a:r>
              <a:rPr lang="en-GB" sz="900" dirty="0">
                <a:latin typeface="Arial" panose="020B0604020202020204" pitchFamily="34" charset="0"/>
                <a:cs typeface="Arial" panose="020B0604020202020204" pitchFamily="34" charset="0"/>
              </a:rPr>
              <a:t>. </a:t>
            </a:r>
          </a:p>
          <a:p>
            <a:pPr>
              <a:spcAft>
                <a:spcPts val="600"/>
              </a:spcAft>
            </a:pPr>
            <a:r>
              <a:rPr lang="en-GB" sz="900" dirty="0">
                <a:latin typeface="Arial" panose="020B0604020202020204" pitchFamily="34" charset="0"/>
                <a:cs typeface="Arial" panose="020B0604020202020204" pitchFamily="34" charset="0"/>
              </a:rPr>
              <a:t>The stocks that make it into the portfolio do need to be undervalued, but this is just one criterion. Just as important is that each company needs to have multiple potential ‘catalysts’ for a re-rating. In other words, Michael doesn’t pick stocks where he waits for one singular development that leads to the share price going up. Instead, the stocks he identifies tend to be </a:t>
            </a:r>
            <a:r>
              <a:rPr lang="en-GB" sz="900" b="1" dirty="0">
                <a:solidFill>
                  <a:schemeClr val="accent1"/>
                </a:solidFill>
                <a:latin typeface="Arial" panose="020B0604020202020204" pitchFamily="34" charset="0"/>
                <a:cs typeface="Arial" panose="020B0604020202020204" pitchFamily="34" charset="0"/>
              </a:rPr>
              <a:t>‘multi catalyst’</a:t>
            </a:r>
            <a:r>
              <a:rPr lang="en-GB" sz="900" dirty="0">
                <a:solidFill>
                  <a:schemeClr val="accent1"/>
                </a:solidFill>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stocks.</a:t>
            </a:r>
          </a:p>
          <a:p>
            <a:pPr>
              <a:spcAft>
                <a:spcPts val="600"/>
              </a:spcAft>
            </a:pPr>
            <a:r>
              <a:rPr lang="en-GB" sz="900" dirty="0">
                <a:latin typeface="Arial" panose="020B0604020202020204" pitchFamily="34" charset="0"/>
                <a:cs typeface="Arial" panose="020B0604020202020204" pitchFamily="34" charset="0"/>
              </a:rPr>
              <a:t>E.g., the portfolio has long contained shares of the company that operates the Warsaw Stock Exchange. This company effectively operates an </a:t>
            </a:r>
            <a:r>
              <a:rPr lang="en-GB" sz="900" b="1" dirty="0">
                <a:solidFill>
                  <a:schemeClr val="accent1"/>
                </a:solidFill>
                <a:latin typeface="Arial" panose="020B0604020202020204" pitchFamily="34" charset="0"/>
                <a:cs typeface="Arial" panose="020B0604020202020204" pitchFamily="34" charset="0"/>
              </a:rPr>
              <a:t>infrastructure monopoly</a:t>
            </a:r>
            <a:r>
              <a:rPr lang="en-GB" sz="900" dirty="0">
                <a:latin typeface="Arial" panose="020B0604020202020204" pitchFamily="34" charset="0"/>
                <a:cs typeface="Arial" panose="020B0604020202020204" pitchFamily="34" charset="0"/>
              </a:rPr>
              <a:t>, and it has a high degree of recurring revenue. Purchased before the company became more widely known, Michael bought stock at a low valuation and combined with a high dividend yield. Among the potential catalysts was the the country’s re-rating among international investors (= happening already) and Poland benefitting from a reconstruction of Ukraine when there is some kind of peace agreement (= further upside).</a:t>
            </a:r>
          </a:p>
          <a:p>
            <a:pPr>
              <a:spcAft>
                <a:spcPts val="600"/>
              </a:spcAft>
            </a:pPr>
            <a:r>
              <a:rPr lang="en-GB" sz="900" dirty="0">
                <a:latin typeface="Arial" panose="020B0604020202020204" pitchFamily="34" charset="0"/>
                <a:cs typeface="Arial" panose="020B0604020202020204" pitchFamily="34" charset="0"/>
              </a:rPr>
              <a:t>How does Michael identify these companies?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At the heart of his research process is what we like to call the ‘</a:t>
            </a:r>
            <a:r>
              <a:rPr lang="en-GB" sz="900" b="1" dirty="0">
                <a:solidFill>
                  <a:schemeClr val="accent1"/>
                </a:solidFill>
                <a:latin typeface="Arial" panose="020B0604020202020204" pitchFamily="34" charset="0"/>
                <a:cs typeface="Arial" panose="020B0604020202020204" pitchFamily="34" charset="0"/>
              </a:rPr>
              <a:t>brute force approach</a:t>
            </a:r>
            <a:r>
              <a:rPr lang="en-GB" sz="900" dirty="0">
                <a:latin typeface="Arial" panose="020B0604020202020204" pitchFamily="34" charset="0"/>
                <a:cs typeface="Arial" panose="020B0604020202020204" pitchFamily="34" charset="0"/>
              </a:rPr>
              <a:t>’. To constantly refresh and expand his watchlist of interesting companies, Michael will regularly go through all publicly listed companies of a specific country. E.g., he may sit down and sift through all 2,000 public companies listed on the Hong Kong stock exchange. He will literally start with “A” and finish with “Z”. </a:t>
            </a:r>
          </a:p>
          <a:p>
            <a:pPr>
              <a:spcAft>
                <a:spcPts val="600"/>
              </a:spcAft>
            </a:pPr>
            <a:r>
              <a:rPr lang="en-GB" sz="900" dirty="0">
                <a:latin typeface="Arial" panose="020B0604020202020204" pitchFamily="34" charset="0"/>
                <a:cs typeface="Arial" panose="020B0604020202020204" pitchFamily="34" charset="0"/>
              </a:rPr>
              <a:t>Of course, anyone can pull out such a list from Bloomberg. However, not everyone combines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a degree in Information Technology, experience in management consulting, and 26 years of investing their own money. Michael is the brain behind a </a:t>
            </a:r>
            <a:r>
              <a:rPr lang="en-GB" sz="900" b="1" dirty="0">
                <a:solidFill>
                  <a:schemeClr val="accent1"/>
                </a:solidFill>
                <a:latin typeface="Arial" panose="020B0604020202020204" pitchFamily="34" charset="0"/>
                <a:cs typeface="Arial" panose="020B0604020202020204" pitchFamily="34" charset="0"/>
              </a:rPr>
              <a:t>unique approach</a:t>
            </a:r>
            <a:r>
              <a:rPr lang="en-GB" sz="900" dirty="0">
                <a:solidFill>
                  <a:schemeClr val="accent1"/>
                </a:solidFill>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 locating investment opportunities.</a:t>
            </a:r>
          </a:p>
          <a:p>
            <a:pPr>
              <a:spcAft>
                <a:spcPts val="600"/>
              </a:spcAft>
            </a:pPr>
            <a:endParaRPr lang="en-GB" sz="900" dirty="0">
              <a:latin typeface="Arial" panose="020B0604020202020204" pitchFamily="34" charset="0"/>
              <a:cs typeface="Arial" panose="020B0604020202020204" pitchFamily="34" charset="0"/>
            </a:endParaRPr>
          </a:p>
          <a:p>
            <a:pPr>
              <a:spcAft>
                <a:spcPts val="600"/>
              </a:spcAft>
            </a:pPr>
            <a:r>
              <a:rPr lang="en-GB" sz="900" dirty="0">
                <a:latin typeface="Arial" panose="020B0604020202020204" pitchFamily="34" charset="0"/>
                <a:cs typeface="Arial" panose="020B0604020202020204" pitchFamily="34" charset="0"/>
              </a:rPr>
              <a:t>This way of working is also about identifying stocks that no one else has on their radar yet. The stocks contained in the portfolio of the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Sarnia GLOBAL ALPHA Fund tend to be </a:t>
            </a:r>
            <a:r>
              <a:rPr lang="en-GB" sz="900" b="1" dirty="0">
                <a:solidFill>
                  <a:schemeClr val="accent1"/>
                </a:solidFill>
                <a:latin typeface="Arial" panose="020B0604020202020204" pitchFamily="34" charset="0"/>
                <a:cs typeface="Arial" panose="020B0604020202020204" pitchFamily="34" charset="0"/>
              </a:rPr>
              <a:t>truly</a:t>
            </a:r>
            <a:r>
              <a:rPr lang="en-GB" sz="900" b="1" dirty="0">
                <a:latin typeface="Arial" panose="020B0604020202020204" pitchFamily="34" charset="0"/>
                <a:cs typeface="Arial" panose="020B0604020202020204" pitchFamily="34" charset="0"/>
              </a:rPr>
              <a:t> </a:t>
            </a:r>
            <a:r>
              <a:rPr lang="en-GB" sz="900" b="1" dirty="0">
                <a:solidFill>
                  <a:schemeClr val="accent1"/>
                </a:solidFill>
                <a:latin typeface="Arial" panose="020B0604020202020204" pitchFamily="34" charset="0"/>
                <a:cs typeface="Arial" panose="020B0604020202020204" pitchFamily="34" charset="0"/>
              </a:rPr>
              <a:t>differentiated</a:t>
            </a:r>
            <a:r>
              <a:rPr lang="en-GB" sz="900" dirty="0">
                <a:latin typeface="Arial" panose="020B0604020202020204" pitchFamily="34" charset="0"/>
                <a:cs typeface="Arial" panose="020B0604020202020204" pitchFamily="34" charset="0"/>
              </a:rPr>
              <a:t> from what you find in the portfolio of other funds. </a:t>
            </a:r>
          </a:p>
          <a:p>
            <a:pPr marL="9525">
              <a:spcAft>
                <a:spcPts val="800"/>
              </a:spcAft>
            </a:pPr>
            <a:r>
              <a:rPr lang="en-GB" sz="900" dirty="0">
                <a:latin typeface="Arial" panose="020B0604020202020204" pitchFamily="34" charset="0"/>
                <a:cs typeface="Arial" panose="020B0604020202020204" pitchFamily="34" charset="0"/>
              </a:rPr>
              <a:t>Right now, the top 5 positions of the fund are:</a:t>
            </a:r>
          </a:p>
          <a:p>
            <a:pPr marL="6350">
              <a:spcAft>
                <a:spcPts val="600"/>
              </a:spcAft>
            </a:pPr>
            <a:r>
              <a:rPr lang="en-GB" sz="900" b="1" dirty="0" err="1">
                <a:solidFill>
                  <a:schemeClr val="accent1"/>
                </a:solidFill>
                <a:latin typeface="Arial" panose="020B0604020202020204" pitchFamily="34" charset="0"/>
                <a:cs typeface="Arial" panose="020B0604020202020204" pitchFamily="34" charset="0"/>
              </a:rPr>
              <a:t>Hypoport</a:t>
            </a:r>
            <a:r>
              <a:rPr lang="en-GB" sz="900" b="1" dirty="0">
                <a:solidFill>
                  <a:schemeClr val="accent1"/>
                </a:solidFill>
                <a:latin typeface="Arial" panose="020B0604020202020204" pitchFamily="34" charset="0"/>
                <a:cs typeface="Arial" panose="020B0604020202020204" pitchFamily="34" charset="0"/>
              </a:rPr>
              <a:t> (Germany)</a:t>
            </a:r>
            <a:r>
              <a:rPr lang="en-GB" sz="900" dirty="0">
                <a:solidFill>
                  <a:schemeClr val="accent1"/>
                </a:solidFill>
                <a:latin typeface="Arial" panose="020B0604020202020204" pitchFamily="34" charset="0"/>
                <a:cs typeface="Arial" panose="020B0604020202020204" pitchFamily="34" charset="0"/>
              </a:rPr>
              <a:t>: a network of technology companies for the credit, real-estate and insurance industries in Germany.</a:t>
            </a:r>
          </a:p>
          <a:p>
            <a:pPr marL="6350">
              <a:spcAft>
                <a:spcPts val="600"/>
              </a:spcAft>
            </a:pPr>
            <a:r>
              <a:rPr lang="en-GB" sz="900" b="1" dirty="0">
                <a:solidFill>
                  <a:schemeClr val="accent1"/>
                </a:solidFill>
                <a:latin typeface="Arial" panose="020B0604020202020204" pitchFamily="34" charset="0"/>
                <a:cs typeface="Arial" panose="020B0604020202020204" pitchFamily="34" charset="0"/>
              </a:rPr>
              <a:t>Fiverr (Israel/USA)</a:t>
            </a:r>
            <a:r>
              <a:rPr lang="en-GB" sz="900" dirty="0">
                <a:solidFill>
                  <a:schemeClr val="accent1"/>
                </a:solidFill>
                <a:latin typeface="Arial" panose="020B0604020202020204" pitchFamily="34" charset="0"/>
                <a:cs typeface="Arial" panose="020B0604020202020204" pitchFamily="34" charset="0"/>
              </a:rPr>
              <a:t>: the world’s largest freelance services marketplace.</a:t>
            </a:r>
          </a:p>
          <a:p>
            <a:pPr marL="6350">
              <a:spcAft>
                <a:spcPts val="600"/>
              </a:spcAft>
            </a:pPr>
            <a:r>
              <a:rPr lang="en-GB" sz="900" b="1" dirty="0">
                <a:solidFill>
                  <a:schemeClr val="accent1"/>
                </a:solidFill>
                <a:latin typeface="Arial" panose="020B0604020202020204" pitchFamily="34" charset="0"/>
                <a:cs typeface="Arial" panose="020B0604020202020204" pitchFamily="34" charset="0"/>
              </a:rPr>
              <a:t>Furuya Metal (Japan)</a:t>
            </a:r>
            <a:r>
              <a:rPr lang="en-GB" sz="900" dirty="0">
                <a:solidFill>
                  <a:schemeClr val="accent1"/>
                </a:solidFill>
                <a:latin typeface="Arial" panose="020B0604020202020204" pitchFamily="34" charset="0"/>
                <a:cs typeface="Arial" panose="020B0604020202020204" pitchFamily="34" charset="0"/>
              </a:rPr>
              <a:t>: specialised in platinum group metals, including iridium and ruthenium.</a:t>
            </a:r>
          </a:p>
          <a:p>
            <a:pPr marL="6350">
              <a:spcAft>
                <a:spcPts val="600"/>
              </a:spcAft>
            </a:pPr>
            <a:r>
              <a:rPr lang="en-GB" sz="900" b="1" dirty="0">
                <a:solidFill>
                  <a:schemeClr val="accent1"/>
                </a:solidFill>
                <a:latin typeface="Arial" panose="020B0604020202020204" pitchFamily="34" charset="0"/>
                <a:cs typeface="Arial" panose="020B0604020202020204" pitchFamily="34" charset="0"/>
              </a:rPr>
              <a:t>Unity Software (USA)</a:t>
            </a:r>
            <a:r>
              <a:rPr lang="en-GB" sz="900" dirty="0">
                <a:solidFill>
                  <a:schemeClr val="accent1"/>
                </a:solidFill>
                <a:latin typeface="Arial" panose="020B0604020202020204" pitchFamily="34" charset="0"/>
                <a:cs typeface="Arial" panose="020B0604020202020204" pitchFamily="34" charset="0"/>
              </a:rPr>
              <a:t>: platform to create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and grow computer games and interactive experiences.  </a:t>
            </a:r>
          </a:p>
          <a:p>
            <a:pPr marL="6350">
              <a:spcAft>
                <a:spcPts val="800"/>
              </a:spcAft>
            </a:pPr>
            <a:r>
              <a:rPr lang="en-GB" sz="900" b="1" dirty="0" err="1">
                <a:solidFill>
                  <a:schemeClr val="accent1"/>
                </a:solidFill>
                <a:latin typeface="Arial" panose="020B0604020202020204" pitchFamily="34" charset="0"/>
                <a:cs typeface="Arial" panose="020B0604020202020204" pitchFamily="34" charset="0"/>
              </a:rPr>
              <a:t>Yubico</a:t>
            </a:r>
            <a:r>
              <a:rPr lang="en-GB" sz="900" b="1" dirty="0">
                <a:solidFill>
                  <a:schemeClr val="accent1"/>
                </a:solidFill>
                <a:latin typeface="Arial" panose="020B0604020202020204" pitchFamily="34" charset="0"/>
                <a:cs typeface="Arial" panose="020B0604020202020204" pitchFamily="34" charset="0"/>
              </a:rPr>
              <a:t> (Sweden)</a:t>
            </a:r>
            <a:r>
              <a:rPr lang="en-GB" sz="900" dirty="0">
                <a:solidFill>
                  <a:schemeClr val="accent1"/>
                </a:solidFill>
                <a:latin typeface="Arial" panose="020B0604020202020204" pitchFamily="34" charset="0"/>
                <a:cs typeface="Arial" panose="020B0604020202020204" pitchFamily="34" charset="0"/>
              </a:rPr>
              <a:t>: hardware devices for multi-factor authentication that reduce cyber-risks.</a:t>
            </a:r>
          </a:p>
          <a:p>
            <a:pPr>
              <a:spcAft>
                <a:spcPts val="600"/>
              </a:spcAft>
            </a:pPr>
            <a:r>
              <a:rPr lang="en-GB" sz="900" dirty="0">
                <a:latin typeface="Arial" panose="020B0604020202020204" pitchFamily="34" charset="0"/>
                <a:cs typeface="Arial" panose="020B0604020202020204" pitchFamily="34" charset="0"/>
              </a:rPr>
              <a:t>On page 2, you can see </a:t>
            </a:r>
            <a:r>
              <a:rPr lang="en-GB" sz="900" b="1" dirty="0">
                <a:solidFill>
                  <a:schemeClr val="accent1"/>
                </a:solidFill>
                <a:latin typeface="Arial" panose="020B0604020202020204" pitchFamily="34" charset="0"/>
                <a:cs typeface="Arial" panose="020B0604020202020204" pitchFamily="34" charset="0"/>
              </a:rPr>
              <a:t>Michael’s monthly commentary</a:t>
            </a:r>
            <a:r>
              <a:rPr lang="en-GB" sz="900" dirty="0">
                <a:latin typeface="Arial" panose="020B0604020202020204" pitchFamily="34" charset="0"/>
                <a:cs typeface="Arial" panose="020B0604020202020204" pitchFamily="34" charset="0"/>
              </a:rPr>
              <a:t> on these top stocks.</a:t>
            </a:r>
          </a:p>
          <a:p>
            <a:pPr>
              <a:spcAft>
                <a:spcPts val="600"/>
              </a:spcAft>
            </a:pPr>
            <a:r>
              <a:rPr lang="en-GB" sz="900" dirty="0">
                <a:latin typeface="Arial" panose="020B0604020202020204" pitchFamily="34" charset="0"/>
                <a:cs typeface="Arial" panose="020B0604020202020204" pitchFamily="34" charset="0"/>
              </a:rPr>
              <a:t>We cannot guarantee performance, but we do guarantee that our fund gives you exposure to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a range of investment opportunities that you are unlikely to find in other funds and which we believe give us a chance of achieving our </a:t>
            </a:r>
            <a:r>
              <a:rPr lang="en-GB" sz="900" b="1" dirty="0">
                <a:solidFill>
                  <a:schemeClr val="accent1"/>
                </a:solidFill>
                <a:latin typeface="Arial" panose="020B0604020202020204" pitchFamily="34" charset="0"/>
                <a:cs typeface="Arial" panose="020B0604020202020204" pitchFamily="34" charset="0"/>
              </a:rPr>
              <a:t>target return</a:t>
            </a:r>
            <a:r>
              <a:rPr lang="en-GB" sz="900" dirty="0">
                <a:latin typeface="Arial" panose="020B0604020202020204" pitchFamily="34" charset="0"/>
                <a:cs typeface="Arial" panose="020B0604020202020204" pitchFamily="34" charset="0"/>
              </a:rPr>
              <a:t> of 20% p.a. net. </a:t>
            </a:r>
          </a:p>
          <a:p>
            <a:pPr>
              <a:spcAft>
                <a:spcPts val="600"/>
              </a:spcAft>
            </a:pPr>
            <a:r>
              <a:rPr lang="en-GB" sz="900" dirty="0">
                <a:latin typeface="Arial" panose="020B0604020202020204" pitchFamily="34" charset="0"/>
                <a:cs typeface="Arial" panose="020B0604020202020204" pitchFamily="34" charset="0"/>
              </a:rPr>
              <a:t>To be clear, Michael’s strategy isn't based on “value investing” or passively hoping that a stock re-rates based on “mean reversion”. Michael does like to </a:t>
            </a:r>
            <a:r>
              <a:rPr lang="en-GB" sz="900" b="1" dirty="0">
                <a:solidFill>
                  <a:schemeClr val="accent1"/>
                </a:solidFill>
                <a:latin typeface="Arial" panose="020B0604020202020204" pitchFamily="34" charset="0"/>
                <a:cs typeface="Arial" panose="020B0604020202020204" pitchFamily="34" charset="0"/>
              </a:rPr>
              <a:t>buy growth at value prices</a:t>
            </a:r>
            <a:r>
              <a:rPr lang="en-GB" sz="900" dirty="0">
                <a:latin typeface="Arial" panose="020B0604020202020204" pitchFamily="34" charset="0"/>
                <a:cs typeface="Arial" panose="020B0604020202020204" pitchFamily="34" charset="0"/>
              </a:rPr>
              <a:t>, and he has developed a unique approach to doing so. However, to be blunt, the world does not need another value investing strategy. This is something we explain further in our </a:t>
            </a:r>
            <a:r>
              <a:rPr lang="en-GB" sz="900" b="1" dirty="0">
                <a:solidFill>
                  <a:schemeClr val="accent1"/>
                </a:solidFill>
                <a:latin typeface="Arial" panose="020B0604020202020204" pitchFamily="34" charset="0"/>
                <a:cs typeface="Arial" panose="020B0604020202020204" pitchFamily="34" charset="0"/>
              </a:rPr>
              <a:t>fund’s marketing deck</a:t>
            </a:r>
            <a:r>
              <a:rPr lang="en-GB" sz="900" b="1"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(email for a copy).</a:t>
            </a:r>
          </a:p>
          <a:p>
            <a:pPr>
              <a:spcAft>
                <a:spcPts val="600"/>
              </a:spcAft>
            </a:pPr>
            <a:r>
              <a:rPr lang="en-GB" sz="900" dirty="0">
                <a:latin typeface="Arial" panose="020B0604020202020204" pitchFamily="34" charset="0"/>
                <a:cs typeface="Arial" panose="020B0604020202020204" pitchFamily="34" charset="0"/>
              </a:rPr>
              <a:t>Imagine a portfolio with 25 holdings where each stock has an average of three potential catalysts. That’s a portfolio containing </a:t>
            </a:r>
            <a:r>
              <a:rPr lang="en-GB" sz="900" b="1" dirty="0">
                <a:solidFill>
                  <a:schemeClr val="accent1"/>
                </a:solidFill>
                <a:latin typeface="Arial" panose="020B0604020202020204" pitchFamily="34" charset="0"/>
                <a:cs typeface="Arial" panose="020B0604020202020204" pitchFamily="34" charset="0"/>
              </a:rPr>
              <a:t>75 opportunities </a:t>
            </a:r>
            <a:br>
              <a:rPr lang="en-GB" sz="900" b="1" dirty="0">
                <a:solidFill>
                  <a:schemeClr val="accent1"/>
                </a:solidFill>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for a re-rating</a:t>
            </a:r>
            <a:r>
              <a:rPr lang="en-GB" sz="900" dirty="0">
                <a:latin typeface="Arial" panose="020B0604020202020204" pitchFamily="34" charset="0"/>
                <a:cs typeface="Arial" panose="020B0604020202020204" pitchFamily="34" charset="0"/>
              </a:rPr>
              <a:t> of the underlying investments.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In such a portfolio, there is regularly at least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one investment that is playing out at any given time. This isn’t a day-trading strategy, but it’s </a:t>
            </a:r>
            <a:br>
              <a:rPr lang="en-GB" sz="900" dirty="0">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not a passive buy-and-hold strategy</a:t>
            </a:r>
            <a:r>
              <a:rPr lang="en-GB" sz="900" dirty="0">
                <a:solidFill>
                  <a:schemeClr val="accent1"/>
                </a:solidFill>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either.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It involves a lot of work to find and manage these investments, which is why having someone like Michael as portfolio manager is so valuable. </a:t>
            </a:r>
          </a:p>
          <a:p>
            <a:pPr>
              <a:spcAft>
                <a:spcPts val="600"/>
              </a:spcAft>
            </a:pPr>
            <a:r>
              <a:rPr lang="en-GB" sz="900" dirty="0">
                <a:latin typeface="Arial" panose="020B0604020202020204" pitchFamily="34" charset="0"/>
                <a:cs typeface="Arial" panose="020B0604020202020204" pitchFamily="34" charset="0"/>
              </a:rPr>
              <a:t>Would you like to learn more about how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Michael works? </a:t>
            </a:r>
          </a:p>
          <a:p>
            <a:r>
              <a:rPr lang="en-GB" sz="900" dirty="0">
                <a:latin typeface="Arial" panose="020B0604020202020204" pitchFamily="34" charset="0"/>
                <a:cs typeface="Arial" panose="020B0604020202020204" pitchFamily="34" charset="0"/>
              </a:rPr>
              <a:t>Sign up to our </a:t>
            </a:r>
            <a:r>
              <a:rPr lang="en-GB" sz="900" b="1" dirty="0">
                <a:solidFill>
                  <a:schemeClr val="accent1"/>
                </a:solidFill>
                <a:latin typeface="Arial" panose="020B0604020202020204" pitchFamily="34" charset="0"/>
                <a:cs typeface="Arial" panose="020B0604020202020204" pitchFamily="34" charset="0"/>
              </a:rPr>
              <a:t>email distribution list for </a:t>
            </a:r>
            <a:br>
              <a:rPr lang="en-GB" sz="900" b="1" dirty="0">
                <a:solidFill>
                  <a:schemeClr val="accent1"/>
                </a:solidFill>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this fund</a:t>
            </a:r>
            <a:r>
              <a:rPr lang="en-GB" sz="900" dirty="0">
                <a:latin typeface="Arial" panose="020B0604020202020204" pitchFamily="34" charset="0"/>
                <a:cs typeface="Arial" panose="020B0604020202020204" pitchFamily="34" charset="0"/>
              </a:rPr>
              <a:t>, so that you receive this factsheet automatically each month. Simply click this </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link to join the email list or drop me a line on </a:t>
            </a:r>
            <a:r>
              <a:rPr lang="en-GB" sz="900"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swen@sarnia-am.com</a:t>
            </a:r>
            <a:r>
              <a:rPr lang="en-GB" sz="900" dirty="0">
                <a:latin typeface="Arial" panose="020B0604020202020204" pitchFamily="34" charset="0"/>
                <a:cs typeface="Arial" panose="020B0604020202020204" pitchFamily="34" charset="0"/>
              </a:rPr>
              <a:t>.</a:t>
            </a:r>
          </a:p>
          <a:p>
            <a:endParaRPr lang="en-GB" sz="900" dirty="0">
              <a:latin typeface="Arial" panose="020B0604020202020204" pitchFamily="34" charset="0"/>
              <a:cs typeface="Arial" panose="020B0604020202020204" pitchFamily="34" charset="0"/>
            </a:endParaRPr>
          </a:p>
          <a:p>
            <a:pPr>
              <a:spcAft>
                <a:spcPts val="600"/>
              </a:spcAft>
            </a:pPr>
            <a:r>
              <a:rPr lang="en-GB" sz="900" dirty="0">
                <a:latin typeface="Arial" panose="020B0604020202020204" pitchFamily="34" charset="0"/>
                <a:cs typeface="Arial" panose="020B0604020202020204" pitchFamily="34" charset="0"/>
              </a:rPr>
              <a:t>Best regards </a:t>
            </a:r>
            <a:br>
              <a:rPr lang="en-GB" sz="900" dirty="0">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Swen Lorenz</a:t>
            </a:r>
            <a:br>
              <a:rPr lang="en-GB" sz="900" b="1"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CEO, Sarnia Asset Management</a:t>
            </a:r>
          </a:p>
          <a:p>
            <a:pPr>
              <a:spcAft>
                <a:spcPts val="600"/>
              </a:spcAft>
            </a:pPr>
            <a:endParaRPr lang="en-GB" sz="900" dirty="0">
              <a:solidFill>
                <a:schemeClr val="accent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BE532D7-D822-8727-8FCD-613F864FF946}"/>
              </a:ext>
            </a:extLst>
          </p:cNvPr>
          <p:cNvSpPr txBox="1"/>
          <p:nvPr/>
        </p:nvSpPr>
        <p:spPr>
          <a:xfrm>
            <a:off x="0" y="847862"/>
            <a:ext cx="1524000" cy="257369"/>
          </a:xfrm>
          <a:prstGeom prst="rect">
            <a:avLst/>
          </a:prstGeom>
          <a:solidFill>
            <a:schemeClr val="accent5"/>
          </a:solidFill>
        </p:spPr>
        <p:txBody>
          <a:bodyPr wrap="square" tIns="36000" bIns="36000" rtlCol="0" anchor="b">
            <a:spAutoFit/>
          </a:bodyPr>
          <a:lstStyle/>
          <a:p>
            <a:pPr algn="ctr"/>
            <a:r>
              <a:rPr lang="en-GB" sz="1200" dirty="0">
                <a:latin typeface="Arial" panose="020B0604020202020204" pitchFamily="34" charset="0"/>
                <a:cs typeface="Arial" panose="020B0604020202020204" pitchFamily="34" charset="0"/>
              </a:rPr>
              <a:t>May 2026</a:t>
            </a:r>
          </a:p>
        </p:txBody>
      </p:sp>
      <p:sp>
        <p:nvSpPr>
          <p:cNvPr id="10" name="TextBox 9">
            <a:extLst>
              <a:ext uri="{FF2B5EF4-FFF2-40B4-BE49-F238E27FC236}">
                <a16:creationId xmlns:a16="http://schemas.microsoft.com/office/drawing/2014/main" id="{7A846E54-8024-F6C0-1757-E6D93663A8F8}"/>
              </a:ext>
            </a:extLst>
          </p:cNvPr>
          <p:cNvSpPr txBox="1"/>
          <p:nvPr/>
        </p:nvSpPr>
        <p:spPr>
          <a:xfrm>
            <a:off x="290295" y="2608271"/>
            <a:ext cx="1024319" cy="615553"/>
          </a:xfrm>
          <a:prstGeom prst="rect">
            <a:avLst/>
          </a:prstGeom>
          <a:noFill/>
        </p:spPr>
        <p:txBody>
          <a:bodyPr wrap="none" lIns="0" tIns="0" rIns="0" bIns="0" rtlCol="0">
            <a:spAutoFit/>
          </a:bodyPr>
          <a:lstStyle/>
          <a:p>
            <a:r>
              <a:rPr lang="en-GB" sz="800" b="1" dirty="0">
                <a:solidFill>
                  <a:schemeClr val="accent5"/>
                </a:solidFill>
                <a:latin typeface="Arial" panose="020B0604020202020204" pitchFamily="34" charset="0"/>
                <a:cs typeface="Arial" panose="020B0604020202020204" pitchFamily="34" charset="0"/>
              </a:rPr>
              <a:t>Swen Lorenz</a:t>
            </a:r>
            <a:r>
              <a:rPr lang="en-GB" sz="800" dirty="0">
                <a:solidFill>
                  <a:schemeClr val="bg1"/>
                </a:solidFill>
                <a:latin typeface="Arial" panose="020B0604020202020204" pitchFamily="34" charset="0"/>
                <a:cs typeface="Arial" panose="020B0604020202020204" pitchFamily="34" charset="0"/>
              </a:rPr>
              <a:t> </a:t>
            </a:r>
            <a:br>
              <a:rPr lang="en-GB" sz="800" dirty="0">
                <a:solidFill>
                  <a:schemeClr val="bg1"/>
                </a:solidFill>
                <a:latin typeface="Arial" panose="020B0604020202020204" pitchFamily="34" charset="0"/>
                <a:cs typeface="Arial" panose="020B0604020202020204" pitchFamily="34" charset="0"/>
              </a:rPr>
            </a:br>
            <a:r>
              <a:rPr lang="en-GB" sz="800" dirty="0">
                <a:solidFill>
                  <a:schemeClr val="bg1"/>
                </a:solidFill>
                <a:latin typeface="Arial" panose="020B0604020202020204" pitchFamily="34" charset="0"/>
                <a:cs typeface="Arial" panose="020B0604020202020204" pitchFamily="34" charset="0"/>
              </a:rPr>
              <a:t>CEO </a:t>
            </a:r>
            <a:br>
              <a:rPr lang="en-GB" sz="800" dirty="0">
                <a:solidFill>
                  <a:schemeClr val="bg1"/>
                </a:solidFill>
                <a:latin typeface="Arial" panose="020B0604020202020204" pitchFamily="34" charset="0"/>
                <a:cs typeface="Arial" panose="020B0604020202020204" pitchFamily="34" charset="0"/>
              </a:rPr>
            </a:br>
            <a:r>
              <a:rPr lang="en-GB" sz="800" dirty="0">
                <a:solidFill>
                  <a:schemeClr val="bg1"/>
                </a:solidFill>
                <a:latin typeface="Arial" panose="020B0604020202020204" pitchFamily="34" charset="0"/>
                <a:cs typeface="Arial" panose="020B0604020202020204" pitchFamily="34" charset="0"/>
              </a:rPr>
              <a:t>Sarnia Asset </a:t>
            </a:r>
            <a:br>
              <a:rPr lang="en-GB" sz="800" dirty="0">
                <a:solidFill>
                  <a:schemeClr val="bg1"/>
                </a:solidFill>
                <a:latin typeface="Arial" panose="020B0604020202020204" pitchFamily="34" charset="0"/>
                <a:cs typeface="Arial" panose="020B0604020202020204" pitchFamily="34" charset="0"/>
              </a:rPr>
            </a:br>
            <a:r>
              <a:rPr lang="en-GB" sz="800" dirty="0">
                <a:solidFill>
                  <a:schemeClr val="bg1"/>
                </a:solidFill>
                <a:latin typeface="Arial" panose="020B0604020202020204" pitchFamily="34" charset="0"/>
                <a:cs typeface="Arial" panose="020B0604020202020204" pitchFamily="34" charset="0"/>
              </a:rPr>
              <a:t>Management</a:t>
            </a:r>
            <a:br>
              <a:rPr lang="en-GB" sz="800" dirty="0">
                <a:solidFill>
                  <a:schemeClr val="bg1"/>
                </a:solidFill>
                <a:latin typeface="Arial" panose="020B0604020202020204" pitchFamily="34" charset="0"/>
                <a:cs typeface="Arial" panose="020B0604020202020204" pitchFamily="34" charset="0"/>
              </a:rPr>
            </a:br>
            <a:r>
              <a:rPr lang="en-GB" sz="800"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swen@sarnia-am.com</a:t>
            </a:r>
            <a:endParaRPr lang="en-GB" sz="800" dirty="0">
              <a:solidFill>
                <a:schemeClr val="bg1"/>
              </a:solidFill>
            </a:endParaRPr>
          </a:p>
        </p:txBody>
      </p:sp>
      <p:pic>
        <p:nvPicPr>
          <p:cNvPr id="15" name="Picture 14">
            <a:extLst>
              <a:ext uri="{FF2B5EF4-FFF2-40B4-BE49-F238E27FC236}">
                <a16:creationId xmlns:a16="http://schemas.microsoft.com/office/drawing/2014/main" id="{3CDD1BFA-D2D3-67A2-1648-D29442CA2A6C}"/>
              </a:ext>
            </a:extLst>
          </p:cNvPr>
          <p:cNvPicPr>
            <a:picLocks noChangeAspect="1"/>
          </p:cNvPicPr>
          <p:nvPr/>
        </p:nvPicPr>
        <p:blipFill>
          <a:blip r:embed="rId4">
            <a:alphaModFix amt="20000"/>
          </a:blip>
          <a:srcRect l="50000" t="3901" r="22410" b="4977"/>
          <a:stretch>
            <a:fillRect/>
          </a:stretch>
        </p:blipFill>
        <p:spPr>
          <a:xfrm>
            <a:off x="-3" y="5597985"/>
            <a:ext cx="1524000" cy="5003703"/>
          </a:xfrm>
          <a:prstGeom prst="rect">
            <a:avLst/>
          </a:prstGeom>
        </p:spPr>
      </p:pic>
      <p:sp>
        <p:nvSpPr>
          <p:cNvPr id="17" name="TextBox 16">
            <a:extLst>
              <a:ext uri="{FF2B5EF4-FFF2-40B4-BE49-F238E27FC236}">
                <a16:creationId xmlns:a16="http://schemas.microsoft.com/office/drawing/2014/main" id="{A0C1ED8C-FCEB-AE2F-BCCD-F8679C344615}"/>
              </a:ext>
            </a:extLst>
          </p:cNvPr>
          <p:cNvSpPr txBox="1"/>
          <p:nvPr/>
        </p:nvSpPr>
        <p:spPr>
          <a:xfrm>
            <a:off x="1523996" y="10601688"/>
            <a:ext cx="6035677" cy="89995"/>
          </a:xfrm>
          <a:prstGeom prst="rect">
            <a:avLst/>
          </a:prstGeom>
          <a:solidFill>
            <a:schemeClr val="accent5"/>
          </a:solidFill>
        </p:spPr>
        <p:txBody>
          <a:bodyPr wrap="square" tIns="36000" bIns="36000" rtlCol="0" anchor="b">
            <a:noAutofit/>
          </a:bodyPr>
          <a:lstStyle/>
          <a:p>
            <a:pPr algn="ctr"/>
            <a:endParaRPr lang="en-GB" sz="1200" dirty="0">
              <a:latin typeface="Arial" panose="020B0604020202020204" pitchFamily="34" charset="0"/>
              <a:cs typeface="Arial" panose="020B0604020202020204" pitchFamily="34" charset="0"/>
            </a:endParaRPr>
          </a:p>
        </p:txBody>
      </p:sp>
      <p:pic>
        <p:nvPicPr>
          <p:cNvPr id="20" name="Picture 19">
            <a:extLst>
              <a:ext uri="{FF2B5EF4-FFF2-40B4-BE49-F238E27FC236}">
                <a16:creationId xmlns:a16="http://schemas.microsoft.com/office/drawing/2014/main" id="{7431FFCA-1FD6-8D01-3AA9-4BE6BA866153}"/>
              </a:ext>
            </a:extLst>
          </p:cNvPr>
          <p:cNvPicPr>
            <a:picLocks noChangeAspect="1"/>
          </p:cNvPicPr>
          <p:nvPr/>
        </p:nvPicPr>
        <p:blipFill rotWithShape="1">
          <a:blip r:embed="rId5" cstate="hqprint">
            <a:grayscl/>
            <a:extLst>
              <a:ext uri="{28A0092B-C50C-407E-A947-70E740481C1C}">
                <a14:useLocalDpi xmlns:a14="http://schemas.microsoft.com/office/drawing/2010/main"/>
              </a:ext>
            </a:extLst>
          </a:blip>
          <a:srcRect/>
          <a:stretch>
            <a:fillRect/>
          </a:stretch>
        </p:blipFill>
        <p:spPr>
          <a:xfrm>
            <a:off x="231761" y="1368406"/>
            <a:ext cx="1082853" cy="1082853"/>
          </a:xfrm>
          <a:prstGeom prst="ellipse">
            <a:avLst/>
          </a:prstGeom>
          <a:ln w="6350">
            <a:solidFill>
              <a:schemeClr val="bg1"/>
            </a:solidFill>
          </a:ln>
        </p:spPr>
      </p:pic>
      <p:sp>
        <p:nvSpPr>
          <p:cNvPr id="3" name="Triangle 2">
            <a:extLst>
              <a:ext uri="{FF2B5EF4-FFF2-40B4-BE49-F238E27FC236}">
                <a16:creationId xmlns:a16="http://schemas.microsoft.com/office/drawing/2014/main" id="{E8D85A6C-EC12-A533-9C39-CCCEEC8931EC}"/>
              </a:ext>
            </a:extLst>
          </p:cNvPr>
          <p:cNvSpPr/>
          <p:nvPr/>
        </p:nvSpPr>
        <p:spPr>
          <a:xfrm rot="5400000">
            <a:off x="1424306" y="1341970"/>
            <a:ext cx="409592" cy="210212"/>
          </a:xfrm>
          <a:prstGeom prst="triangl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a:extLst>
              <a:ext uri="{FF2B5EF4-FFF2-40B4-BE49-F238E27FC236}">
                <a16:creationId xmlns:a16="http://schemas.microsoft.com/office/drawing/2014/main" id="{AFB56ABD-BD72-6582-0C96-263B7080E0ED}"/>
              </a:ext>
            </a:extLst>
          </p:cNvPr>
          <p:cNvCxnSpPr>
            <a:cxnSpLocks/>
          </p:cNvCxnSpPr>
          <p:nvPr/>
        </p:nvCxnSpPr>
        <p:spPr>
          <a:xfrm>
            <a:off x="4729655" y="2970925"/>
            <a:ext cx="251297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C9B42A3-7C84-CB1B-E9FF-A16F0F05A5B0}"/>
              </a:ext>
            </a:extLst>
          </p:cNvPr>
          <p:cNvCxnSpPr>
            <a:cxnSpLocks/>
          </p:cNvCxnSpPr>
          <p:nvPr/>
        </p:nvCxnSpPr>
        <p:spPr>
          <a:xfrm>
            <a:off x="4729655" y="3313825"/>
            <a:ext cx="251297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AC55F86-4A02-B9F9-5810-F57AE60F60E4}"/>
              </a:ext>
            </a:extLst>
          </p:cNvPr>
          <p:cNvCxnSpPr>
            <a:cxnSpLocks/>
          </p:cNvCxnSpPr>
          <p:nvPr/>
        </p:nvCxnSpPr>
        <p:spPr>
          <a:xfrm>
            <a:off x="4729655" y="3671013"/>
            <a:ext cx="251297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517E548-BE97-3C08-324C-5AA63436A50D}"/>
              </a:ext>
            </a:extLst>
          </p:cNvPr>
          <p:cNvCxnSpPr>
            <a:cxnSpLocks/>
          </p:cNvCxnSpPr>
          <p:nvPr/>
        </p:nvCxnSpPr>
        <p:spPr>
          <a:xfrm>
            <a:off x="4729655" y="4163932"/>
            <a:ext cx="251297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7307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292C3-45DF-FF60-DC24-88F1F016854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A3D9878-6F33-4A7B-3EBF-2A2AEFD74B91}"/>
              </a:ext>
            </a:extLst>
          </p:cNvPr>
          <p:cNvSpPr/>
          <p:nvPr/>
        </p:nvSpPr>
        <p:spPr>
          <a:xfrm rot="10800000">
            <a:off x="0" y="596597"/>
            <a:ext cx="3858769" cy="7730008"/>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Rectangle 175">
            <a:extLst>
              <a:ext uri="{FF2B5EF4-FFF2-40B4-BE49-F238E27FC236}">
                <a16:creationId xmlns:a16="http://schemas.microsoft.com/office/drawing/2014/main" id="{86EA4158-95FB-1B7F-1282-B7928902F395}"/>
              </a:ext>
            </a:extLst>
          </p:cNvPr>
          <p:cNvSpPr/>
          <p:nvPr/>
        </p:nvSpPr>
        <p:spPr>
          <a:xfrm>
            <a:off x="-1" y="8282041"/>
            <a:ext cx="7559671" cy="231964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A7993301-A0EE-BB89-57B1-D5F7DD2FB05E}"/>
              </a:ext>
            </a:extLst>
          </p:cNvPr>
          <p:cNvSpPr/>
          <p:nvPr/>
        </p:nvSpPr>
        <p:spPr>
          <a:xfrm rot="10800000">
            <a:off x="0" y="105"/>
            <a:ext cx="7559675" cy="633600"/>
          </a:xfrm>
          <a:prstGeom prst="rect">
            <a:avLst/>
          </a:prstGeom>
          <a:gradFill flip="none" rotWithShape="1">
            <a:gsLst>
              <a:gs pos="100000">
                <a:schemeClr val="accent2"/>
              </a:gs>
              <a:gs pos="24000">
                <a:schemeClr val="accent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E69991F5-CAB0-A6F7-BCAA-689A24A6A5BC}"/>
              </a:ext>
            </a:extLst>
          </p:cNvPr>
          <p:cNvSpPr txBox="1">
            <a:spLocks/>
          </p:cNvSpPr>
          <p:nvPr/>
        </p:nvSpPr>
        <p:spPr>
          <a:xfrm>
            <a:off x="274638" y="8482585"/>
            <a:ext cx="4472142" cy="248401"/>
          </a:xfrm>
          <a:prstGeom prst="rect">
            <a:avLst/>
          </a:prstGeom>
        </p:spPr>
        <p:txBody>
          <a:bodyPr vert="horz" lIns="0" tIns="0" rIns="0" bIns="0" rtlCol="0" anchor="t">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algn="l"/>
            <a:r>
              <a:rPr lang="en-GB" sz="1400" b="1" dirty="0">
                <a:solidFill>
                  <a:schemeClr val="bg1"/>
                </a:solidFill>
                <a:latin typeface="Arial" panose="020B0604020202020204" pitchFamily="34" charset="0"/>
                <a:cs typeface="Arial" panose="020B0604020202020204" pitchFamily="34" charset="0"/>
              </a:rPr>
              <a:t>The Portfolio Manager: Michael Steindler</a:t>
            </a:r>
          </a:p>
        </p:txBody>
      </p:sp>
      <p:sp>
        <p:nvSpPr>
          <p:cNvPr id="13" name="TextBox 12">
            <a:extLst>
              <a:ext uri="{FF2B5EF4-FFF2-40B4-BE49-F238E27FC236}">
                <a16:creationId xmlns:a16="http://schemas.microsoft.com/office/drawing/2014/main" id="{BCBA9151-ADF4-079A-FCBD-76766B63C84E}"/>
              </a:ext>
            </a:extLst>
          </p:cNvPr>
          <p:cNvSpPr txBox="1"/>
          <p:nvPr/>
        </p:nvSpPr>
        <p:spPr>
          <a:xfrm>
            <a:off x="1627521" y="8886965"/>
            <a:ext cx="5196360" cy="1523494"/>
          </a:xfrm>
          <a:prstGeom prst="rect">
            <a:avLst/>
          </a:prstGeom>
          <a:noFill/>
        </p:spPr>
        <p:txBody>
          <a:bodyPr wrap="square" lIns="0" tIns="0" rIns="0" bIns="0" rtlCol="0">
            <a:spAutoFit/>
          </a:bodyPr>
          <a:lstStyle/>
          <a:p>
            <a:pPr lvl="0" defTabSz="914400">
              <a:defRPr/>
            </a:pPr>
            <a:r>
              <a:rPr lang="en-GB" sz="900" dirty="0">
                <a:solidFill>
                  <a:schemeClr val="bg1"/>
                </a:solidFill>
                <a:latin typeface="Arial" panose="020B0604020202020204" pitchFamily="34" charset="0"/>
                <a:cs typeface="Arial" panose="020B0604020202020204" pitchFamily="34" charset="0"/>
              </a:rPr>
              <a:t>Michael led the privately developed GLOBAL ALPHA strategy from 2000-2022 for a discretionary family mandate Since then he has continued to run the strategy through a Lichtenstein entity (= master fund). His passion is to find high-conviction investment ideas using fundamental analysis; focussing mainly on equities. </a:t>
            </a:r>
          </a:p>
          <a:p>
            <a:pPr lvl="0" defTabSz="914400">
              <a:defRPr/>
            </a:pPr>
            <a:endParaRPr lang="en-GB" sz="900" dirty="0">
              <a:solidFill>
                <a:schemeClr val="bg1"/>
              </a:solidFill>
              <a:latin typeface="Arial" panose="020B0604020202020204" pitchFamily="34" charset="0"/>
              <a:cs typeface="Arial" panose="020B0604020202020204" pitchFamily="34" charset="0"/>
            </a:endParaRPr>
          </a:p>
          <a:p>
            <a:pPr lvl="0" defTabSz="914400">
              <a:defRPr/>
            </a:pPr>
            <a:r>
              <a:rPr lang="en-GB" sz="900" dirty="0">
                <a:solidFill>
                  <a:schemeClr val="bg1"/>
                </a:solidFill>
                <a:latin typeface="Arial" panose="020B0604020202020204" pitchFamily="34" charset="0"/>
                <a:cs typeface="Arial" panose="020B0604020202020204" pitchFamily="34" charset="0"/>
              </a:rPr>
              <a:t>He has partnered with Sarnia Asset Management to bring his strategy to a broader audience of investors around the world. You literally invest alongside him. Our feeder fund structure offers additional benefits but comes at zero additional cost to the fund investor.</a:t>
            </a:r>
          </a:p>
          <a:p>
            <a:pPr lvl="0" defTabSz="914400">
              <a:defRPr/>
            </a:pPr>
            <a:endParaRPr lang="en-GB" sz="900" dirty="0">
              <a:solidFill>
                <a:schemeClr val="bg1"/>
              </a:solidFill>
              <a:latin typeface="Arial" panose="020B0604020202020204" pitchFamily="34" charset="0"/>
              <a:cs typeface="Arial" panose="020B0604020202020204" pitchFamily="34" charset="0"/>
            </a:endParaRPr>
          </a:p>
          <a:p>
            <a:pPr lvl="0" defTabSz="914400">
              <a:defRPr/>
            </a:pPr>
            <a:r>
              <a:rPr lang="en-GB" sz="900" dirty="0">
                <a:solidFill>
                  <a:schemeClr val="bg1"/>
                </a:solidFill>
                <a:latin typeface="Arial" panose="020B0604020202020204" pitchFamily="34" charset="0"/>
                <a:cs typeface="Arial" panose="020B0604020202020204" pitchFamily="34" charset="0"/>
              </a:rPr>
              <a:t>Michael splits his time between Munich and the Principality of </a:t>
            </a:r>
            <a:r>
              <a:rPr lang="en-GB" sz="900" dirty="0" err="1">
                <a:solidFill>
                  <a:schemeClr val="bg1"/>
                </a:solidFill>
                <a:latin typeface="Arial" panose="020B0604020202020204" pitchFamily="34" charset="0"/>
                <a:cs typeface="Arial" panose="020B0604020202020204" pitchFamily="34" charset="0"/>
              </a:rPr>
              <a:t>Liechenstein</a:t>
            </a:r>
            <a:r>
              <a:rPr lang="en-GB" sz="900" dirty="0">
                <a:solidFill>
                  <a:schemeClr val="bg1"/>
                </a:solidFill>
                <a:latin typeface="Arial" panose="020B0604020202020204" pitchFamily="34" charset="0"/>
                <a:cs typeface="Arial" panose="020B0604020202020204" pitchFamily="34" charset="0"/>
              </a:rPr>
              <a:t>. You can find more about his background in our fund’s marketing deck (page 4); available by email request.</a:t>
            </a:r>
          </a:p>
        </p:txBody>
      </p:sp>
      <p:pic>
        <p:nvPicPr>
          <p:cNvPr id="3" name="Picture 2" descr="A picture containing text&#10;&#10;Description automatically generated">
            <a:extLst>
              <a:ext uri="{FF2B5EF4-FFF2-40B4-BE49-F238E27FC236}">
                <a16:creationId xmlns:a16="http://schemas.microsoft.com/office/drawing/2014/main" id="{5E8F9C4F-4E7D-4D16-B291-93EFE0F90619}"/>
              </a:ext>
            </a:extLst>
          </p:cNvPr>
          <p:cNvPicPr>
            <a:picLocks noChangeAspect="1"/>
          </p:cNvPicPr>
          <p:nvPr/>
        </p:nvPicPr>
        <p:blipFill>
          <a:blip r:embed="rId3" cstate="hqprint">
            <a:extLst>
              <a:ext uri="{28A0092B-C50C-407E-A947-70E740481C1C}">
                <a14:useLocalDpi xmlns:a14="http://schemas.microsoft.com/office/drawing/2010/main"/>
              </a:ext>
            </a:extLst>
          </a:blip>
          <a:stretch>
            <a:fillRect/>
          </a:stretch>
        </p:blipFill>
        <p:spPr>
          <a:xfrm>
            <a:off x="5942022" y="203949"/>
            <a:ext cx="1229516" cy="252374"/>
          </a:xfrm>
          <a:prstGeom prst="rect">
            <a:avLst/>
          </a:prstGeom>
        </p:spPr>
      </p:pic>
      <p:sp>
        <p:nvSpPr>
          <p:cNvPr id="15" name="TextBox 14">
            <a:extLst>
              <a:ext uri="{FF2B5EF4-FFF2-40B4-BE49-F238E27FC236}">
                <a16:creationId xmlns:a16="http://schemas.microsoft.com/office/drawing/2014/main" id="{BA8FAEEC-9EE9-4168-F370-9FE948CEE17E}"/>
              </a:ext>
            </a:extLst>
          </p:cNvPr>
          <p:cNvSpPr txBox="1"/>
          <p:nvPr/>
        </p:nvSpPr>
        <p:spPr>
          <a:xfrm>
            <a:off x="274639" y="828336"/>
            <a:ext cx="3426266" cy="215444"/>
          </a:xfrm>
          <a:prstGeom prst="rect">
            <a:avLst/>
          </a:prstGeom>
          <a:noFill/>
        </p:spPr>
        <p:txBody>
          <a:bodyPr wrap="square" lIns="0" tIns="0" rIns="0" bIns="0" rtlCol="0">
            <a:spAutoFit/>
          </a:bodyPr>
          <a:lstStyle/>
          <a:p>
            <a:r>
              <a:rPr lang="en-GB" sz="1400" b="1" dirty="0">
                <a:solidFill>
                  <a:schemeClr val="bg1"/>
                </a:solidFill>
                <a:latin typeface="Arial" panose="020B0604020202020204" pitchFamily="34" charset="0"/>
                <a:cs typeface="Arial" panose="020B0604020202020204" pitchFamily="34" charset="0"/>
              </a:rPr>
              <a:t>News about the Fund’s top 5 positions:</a:t>
            </a:r>
            <a:endParaRPr lang="en-GB" sz="900" dirty="0">
              <a:solidFill>
                <a:schemeClr val="bg1"/>
              </a:solidFill>
            </a:endParaRPr>
          </a:p>
        </p:txBody>
      </p:sp>
      <p:sp>
        <p:nvSpPr>
          <p:cNvPr id="16" name="TextBox 15">
            <a:extLst>
              <a:ext uri="{FF2B5EF4-FFF2-40B4-BE49-F238E27FC236}">
                <a16:creationId xmlns:a16="http://schemas.microsoft.com/office/drawing/2014/main" id="{FEFBDD37-5A52-B9F6-5070-FF842E21343E}"/>
              </a:ext>
            </a:extLst>
          </p:cNvPr>
          <p:cNvSpPr txBox="1"/>
          <p:nvPr/>
        </p:nvSpPr>
        <p:spPr>
          <a:xfrm>
            <a:off x="274638" y="6815154"/>
            <a:ext cx="3369515" cy="1384995"/>
          </a:xfrm>
          <a:prstGeom prst="rect">
            <a:avLst/>
          </a:prstGeom>
          <a:noFill/>
        </p:spPr>
        <p:txBody>
          <a:bodyPr wrap="square" lIns="0" tIns="0" rIns="0" bIns="0" rtlCol="0">
            <a:spAutoFit/>
          </a:bodyPr>
          <a:lstStyle/>
          <a:p>
            <a:r>
              <a:rPr lang="en-GB" sz="900" dirty="0">
                <a:solidFill>
                  <a:schemeClr val="bg1"/>
                </a:solidFill>
                <a:latin typeface="Arial" panose="020B0604020202020204" pitchFamily="34" charset="0"/>
                <a:cs typeface="Arial" panose="020B0604020202020204" pitchFamily="34" charset="0"/>
              </a:rPr>
              <a:t>We continue to see great potential in companies that operate as “</a:t>
            </a:r>
            <a:r>
              <a:rPr lang="en-GB" sz="900" b="1" dirty="0">
                <a:solidFill>
                  <a:schemeClr val="bg1"/>
                </a:solidFill>
                <a:latin typeface="Arial" panose="020B0604020202020204" pitchFamily="34" charset="0"/>
                <a:cs typeface="Arial" panose="020B0604020202020204" pitchFamily="34" charset="0"/>
              </a:rPr>
              <a:t>misclassified bottleneck monopolists</a:t>
            </a:r>
            <a:r>
              <a:rPr lang="en-GB" sz="900" dirty="0">
                <a:solidFill>
                  <a:schemeClr val="bg1"/>
                </a:solidFill>
                <a:latin typeface="Arial" panose="020B0604020202020204" pitchFamily="34" charset="0"/>
                <a:cs typeface="Arial" panose="020B0604020202020204" pitchFamily="34" charset="0"/>
              </a:rPr>
              <a:t>” outside the usual indices – with structural, non-substitutable moats, recurring cash flows, and platform characteristics. The fund focuses on toll road economics, royalty structures and subscription platforms, which are indispensable as bottlenecks in the value creation process – and which, precisely because of this position, repeatedly become attractive as </a:t>
            </a:r>
            <a:r>
              <a:rPr lang="en-GB" sz="900" b="1" dirty="0">
                <a:solidFill>
                  <a:schemeClr val="bg1"/>
                </a:solidFill>
                <a:latin typeface="Arial" panose="020B0604020202020204" pitchFamily="34" charset="0"/>
                <a:cs typeface="Arial" panose="020B0604020202020204" pitchFamily="34" charset="0"/>
              </a:rPr>
              <a:t>M&amp;A targets</a:t>
            </a:r>
            <a:r>
              <a:rPr lang="en-GB" sz="900" dirty="0">
                <a:solidFill>
                  <a:schemeClr val="bg1"/>
                </a:solidFill>
                <a:latin typeface="Arial" panose="020B0604020202020204" pitchFamily="34" charset="0"/>
                <a:cs typeface="Arial" panose="020B0604020202020204" pitchFamily="34" charset="0"/>
              </a:rPr>
              <a:t>.</a:t>
            </a:r>
          </a:p>
          <a:p>
            <a:endParaRPr lang="en-GB" sz="900" dirty="0">
              <a:solidFill>
                <a:schemeClr val="bg1"/>
              </a:solidFill>
              <a:latin typeface="Arial" panose="020B0604020202020204" pitchFamily="34" charset="0"/>
              <a:cs typeface="Arial" panose="020B0604020202020204" pitchFamily="34" charset="0"/>
            </a:endParaRPr>
          </a:p>
          <a:p>
            <a:r>
              <a:rPr lang="en-GB" sz="700" dirty="0">
                <a:solidFill>
                  <a:schemeClr val="bg1"/>
                </a:solidFill>
                <a:latin typeface="Arial" panose="020B0604020202020204" pitchFamily="34" charset="0"/>
                <a:cs typeface="Arial" panose="020B0604020202020204" pitchFamily="34" charset="0"/>
              </a:rPr>
              <a:t>* weighting in the portfolio of the master fund</a:t>
            </a:r>
          </a:p>
        </p:txBody>
      </p:sp>
      <p:sp>
        <p:nvSpPr>
          <p:cNvPr id="17" name="Rectangle 16">
            <a:extLst>
              <a:ext uri="{FF2B5EF4-FFF2-40B4-BE49-F238E27FC236}">
                <a16:creationId xmlns:a16="http://schemas.microsoft.com/office/drawing/2014/main" id="{3284A0C0-9C35-037D-BE06-F39C0F818006}"/>
              </a:ext>
            </a:extLst>
          </p:cNvPr>
          <p:cNvSpPr/>
          <p:nvPr/>
        </p:nvSpPr>
        <p:spPr>
          <a:xfrm>
            <a:off x="274638" y="1368498"/>
            <a:ext cx="3426266" cy="732736"/>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r>
              <a:rPr lang="en-GB" sz="900" b="1" dirty="0" err="1">
                <a:solidFill>
                  <a:schemeClr val="accent1"/>
                </a:solidFill>
                <a:latin typeface="Arial" panose="020B0604020202020204" pitchFamily="34" charset="0"/>
                <a:cs typeface="Arial" panose="020B0604020202020204" pitchFamily="34" charset="0"/>
              </a:rPr>
              <a:t>Hypoport</a:t>
            </a:r>
            <a:r>
              <a:rPr lang="en-GB" sz="900" b="1" dirty="0">
                <a:solidFill>
                  <a:schemeClr val="accent1"/>
                </a:solidFill>
                <a:latin typeface="Arial" panose="020B0604020202020204" pitchFamily="34" charset="0"/>
                <a:cs typeface="Arial" panose="020B0604020202020204" pitchFamily="34" charset="0"/>
              </a:rPr>
              <a:t> SE (8.4% portfolio weighting*):</a:t>
            </a:r>
            <a:r>
              <a:rPr lang="en-GB" sz="900" dirty="0">
                <a:solidFill>
                  <a:schemeClr val="accent1"/>
                </a:solidFill>
                <a:latin typeface="Arial" panose="020B0604020202020204" pitchFamily="34" charset="0"/>
                <a:cs typeface="Arial" panose="020B0604020202020204" pitchFamily="34" charset="0"/>
              </a:rPr>
              <a:t>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Preliminary figures for the first quarter of 2026 confirmed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the turnaround with significant gross profit growth and a disproportionate increase in EBIT. </a:t>
            </a:r>
          </a:p>
        </p:txBody>
      </p:sp>
      <p:sp>
        <p:nvSpPr>
          <p:cNvPr id="19" name="Rectangle 18">
            <a:extLst>
              <a:ext uri="{FF2B5EF4-FFF2-40B4-BE49-F238E27FC236}">
                <a16:creationId xmlns:a16="http://schemas.microsoft.com/office/drawing/2014/main" id="{81CA79C6-746B-EAFD-890B-2E02FAEA6B14}"/>
              </a:ext>
            </a:extLst>
          </p:cNvPr>
          <p:cNvSpPr/>
          <p:nvPr/>
        </p:nvSpPr>
        <p:spPr>
          <a:xfrm>
            <a:off x="274638" y="2262519"/>
            <a:ext cx="3426266" cy="941294"/>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lstStyle/>
          <a:p>
            <a:r>
              <a:rPr lang="en-GB" sz="900" b="1" dirty="0">
                <a:solidFill>
                  <a:schemeClr val="accent1"/>
                </a:solidFill>
                <a:latin typeface="Arial" panose="020B0604020202020204" pitchFamily="34" charset="0"/>
                <a:cs typeface="Arial" panose="020B0604020202020204" pitchFamily="34" charset="0"/>
              </a:rPr>
              <a:t>Fiverr</a:t>
            </a:r>
            <a:r>
              <a:rPr lang="en-GB" sz="900" dirty="0">
                <a:solidFill>
                  <a:schemeClr val="accent1"/>
                </a:solidFill>
                <a:latin typeface="Arial" panose="020B0604020202020204" pitchFamily="34" charset="0"/>
                <a:cs typeface="Arial" panose="020B0604020202020204" pitchFamily="34" charset="0"/>
              </a:rPr>
              <a:t> </a:t>
            </a:r>
            <a:r>
              <a:rPr lang="en-GB" sz="900" b="1" dirty="0">
                <a:solidFill>
                  <a:schemeClr val="accent1"/>
                </a:solidFill>
                <a:latin typeface="Arial" panose="020B0604020202020204" pitchFamily="34" charset="0"/>
                <a:cs typeface="Arial" panose="020B0604020202020204" pitchFamily="34" charset="0"/>
              </a:rPr>
              <a:t>(8.9% portfolio weighting*):</a:t>
            </a:r>
            <a:r>
              <a:rPr lang="en-GB" sz="900" dirty="0">
                <a:solidFill>
                  <a:schemeClr val="accent1"/>
                </a:solidFill>
                <a:latin typeface="Arial" panose="020B0604020202020204" pitchFamily="34" charset="0"/>
                <a:cs typeface="Arial" panose="020B0604020202020204" pitchFamily="34" charset="0"/>
              </a:rPr>
              <a:t> Solid figures for the first quarter of 2026. Higher-value projects are growing at a double-digit rate, as is the customer base in the upper segment – confirmation of the thesis that Fiverr is transforming into a professional work platform. The active share buyback program is continuously reducing the free float.</a:t>
            </a:r>
          </a:p>
        </p:txBody>
      </p:sp>
      <p:sp>
        <p:nvSpPr>
          <p:cNvPr id="20" name="Rectangle 19">
            <a:extLst>
              <a:ext uri="{FF2B5EF4-FFF2-40B4-BE49-F238E27FC236}">
                <a16:creationId xmlns:a16="http://schemas.microsoft.com/office/drawing/2014/main" id="{160432BE-DD56-5D63-B352-6FA2DCA82DC3}"/>
              </a:ext>
            </a:extLst>
          </p:cNvPr>
          <p:cNvSpPr/>
          <p:nvPr/>
        </p:nvSpPr>
        <p:spPr>
          <a:xfrm>
            <a:off x="274638" y="3365098"/>
            <a:ext cx="3426266" cy="1113434"/>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r>
              <a:rPr lang="en-GB" sz="900" b="1" dirty="0">
                <a:solidFill>
                  <a:schemeClr val="accent1"/>
                </a:solidFill>
                <a:latin typeface="Arial" panose="020B0604020202020204" pitchFamily="34" charset="0"/>
                <a:cs typeface="Arial" panose="020B0604020202020204" pitchFamily="34" charset="0"/>
              </a:rPr>
              <a:t>Furuya Metal (7.2% portfolio weighting*): </a:t>
            </a:r>
            <a:r>
              <a:rPr lang="en-GB" sz="900" dirty="0">
                <a:solidFill>
                  <a:schemeClr val="accent1"/>
                </a:solidFill>
                <a:latin typeface="Arial" panose="020B0604020202020204" pitchFamily="34" charset="0"/>
                <a:cs typeface="Arial" panose="020B0604020202020204" pitchFamily="34" charset="0"/>
              </a:rPr>
              <a:t>The Japanese precious metals specialist remains one of the biggest structural beneficiaries of the PGM bull market. Iridium and ruthenium continue their upward trend in 2026. As Furuya is one of only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a few companies worldwide with the proprietary processing technology for </a:t>
            </a:r>
            <a:r>
              <a:rPr lang="en-GB" sz="900" dirty="0" err="1">
                <a:solidFill>
                  <a:schemeClr val="accent1"/>
                </a:solidFill>
                <a:latin typeface="Arial" panose="020B0604020202020204" pitchFamily="34" charset="0"/>
                <a:cs typeface="Arial" panose="020B0604020202020204" pitchFamily="34" charset="0"/>
              </a:rPr>
              <a:t>Ir</a:t>
            </a:r>
            <a:r>
              <a:rPr lang="en-GB" sz="900" dirty="0">
                <a:solidFill>
                  <a:schemeClr val="accent1"/>
                </a:solidFill>
                <a:latin typeface="Arial" panose="020B0604020202020204" pitchFamily="34" charset="0"/>
                <a:cs typeface="Arial" panose="020B0604020202020204" pitchFamily="34" charset="0"/>
              </a:rPr>
              <a:t>/Ru in the highest purity, the commodity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prices and high demand translate into company profits.</a:t>
            </a:r>
          </a:p>
          <a:p>
            <a:endParaRPr lang="en-GB" sz="900" b="1" dirty="0" err="1">
              <a:solidFill>
                <a:schemeClr val="accent1"/>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DC95B072-82A0-9471-F286-1783669994FF}"/>
              </a:ext>
            </a:extLst>
          </p:cNvPr>
          <p:cNvSpPr/>
          <p:nvPr/>
        </p:nvSpPr>
        <p:spPr>
          <a:xfrm>
            <a:off x="274638" y="4639817"/>
            <a:ext cx="3426266" cy="128158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lstStyle/>
          <a:p>
            <a:r>
              <a:rPr lang="en-GB" sz="900" b="1" dirty="0">
                <a:solidFill>
                  <a:schemeClr val="accent1"/>
                </a:solidFill>
                <a:latin typeface="Arial" panose="020B0604020202020204" pitchFamily="34" charset="0"/>
                <a:cs typeface="Arial" panose="020B0604020202020204" pitchFamily="34" charset="0"/>
              </a:rPr>
              <a:t>Unity Software (5.9% portfolio weighting*):</a:t>
            </a:r>
            <a:r>
              <a:rPr lang="en-GB" sz="900" dirty="0">
                <a:solidFill>
                  <a:schemeClr val="accent1"/>
                </a:solidFill>
                <a:latin typeface="Arial" panose="020B0604020202020204" pitchFamily="34" charset="0"/>
                <a:cs typeface="Arial" panose="020B0604020202020204" pitchFamily="34" charset="0"/>
              </a:rPr>
              <a:t> In April, the multi-year VR platform partnership with Meta was extended – Unity thus remains the central toolset for content creation on Meta's VR hardware. This positive development is driven by the AI ​​advertising platform Vector. Management is pushing ahead with the focus on the highly profitable engine and AI advertising stack, the legacy advertising network is being wound down,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and the sale of the publishing unit is being reviewed.</a:t>
            </a:r>
          </a:p>
        </p:txBody>
      </p:sp>
      <p:sp>
        <p:nvSpPr>
          <p:cNvPr id="22" name="Rectangle 21">
            <a:extLst>
              <a:ext uri="{FF2B5EF4-FFF2-40B4-BE49-F238E27FC236}">
                <a16:creationId xmlns:a16="http://schemas.microsoft.com/office/drawing/2014/main" id="{38EE03AF-9ECB-7209-F9C7-3DC4EE9530CF}"/>
              </a:ext>
            </a:extLst>
          </p:cNvPr>
          <p:cNvSpPr/>
          <p:nvPr/>
        </p:nvSpPr>
        <p:spPr>
          <a:xfrm>
            <a:off x="274638" y="6082685"/>
            <a:ext cx="3426266" cy="563194"/>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r>
              <a:rPr lang="en-GB" sz="900" b="1" dirty="0" err="1">
                <a:solidFill>
                  <a:schemeClr val="accent1"/>
                </a:solidFill>
                <a:latin typeface="Arial" panose="020B0604020202020204" pitchFamily="34" charset="0"/>
                <a:cs typeface="Arial" panose="020B0604020202020204" pitchFamily="34" charset="0"/>
              </a:rPr>
              <a:t>Yubico</a:t>
            </a:r>
            <a:r>
              <a:rPr lang="en-GB" sz="900" b="1" dirty="0">
                <a:solidFill>
                  <a:schemeClr val="accent1"/>
                </a:solidFill>
                <a:latin typeface="Arial" panose="020B0604020202020204" pitchFamily="34" charset="0"/>
                <a:cs typeface="Arial" panose="020B0604020202020204" pitchFamily="34" charset="0"/>
              </a:rPr>
              <a:t> (4.0% portfolio weighting*): </a:t>
            </a:r>
            <a:r>
              <a:rPr lang="en-GB" sz="900" dirty="0">
                <a:solidFill>
                  <a:schemeClr val="accent1"/>
                </a:solidFill>
                <a:latin typeface="Arial" panose="020B0604020202020204" pitchFamily="34" charset="0"/>
                <a:cs typeface="Arial" panose="020B0604020202020204" pitchFamily="34" charset="0"/>
              </a:rPr>
              <a:t>In April, a partnership </a:t>
            </a:r>
            <a:br>
              <a:rPr lang="en-GB" sz="900" dirty="0">
                <a:solidFill>
                  <a:schemeClr val="accent1"/>
                </a:solidFill>
                <a:latin typeface="Arial" panose="020B0604020202020204" pitchFamily="34" charset="0"/>
                <a:cs typeface="Arial" panose="020B0604020202020204" pitchFamily="34" charset="0"/>
              </a:rPr>
            </a:br>
            <a:r>
              <a:rPr lang="en-GB" sz="900" dirty="0">
                <a:solidFill>
                  <a:schemeClr val="accent1"/>
                </a:solidFill>
                <a:latin typeface="Arial" panose="020B0604020202020204" pitchFamily="34" charset="0"/>
                <a:cs typeface="Arial" panose="020B0604020202020204" pitchFamily="34" charset="0"/>
              </a:rPr>
              <a:t>with OpenAI was announced. This clearly confirms the pivot towards enterprise SaaS and agent authentication.</a:t>
            </a:r>
          </a:p>
        </p:txBody>
      </p:sp>
      <p:sp>
        <p:nvSpPr>
          <p:cNvPr id="173" name="TextBox 172">
            <a:extLst>
              <a:ext uri="{FF2B5EF4-FFF2-40B4-BE49-F238E27FC236}">
                <a16:creationId xmlns:a16="http://schemas.microsoft.com/office/drawing/2014/main" id="{A6DD7757-3269-8A7B-32A0-9DB15F64606E}"/>
              </a:ext>
            </a:extLst>
          </p:cNvPr>
          <p:cNvSpPr txBox="1"/>
          <p:nvPr/>
        </p:nvSpPr>
        <p:spPr>
          <a:xfrm>
            <a:off x="-2" y="10601688"/>
            <a:ext cx="7559675" cy="90125"/>
          </a:xfrm>
          <a:prstGeom prst="rect">
            <a:avLst/>
          </a:prstGeom>
          <a:solidFill>
            <a:schemeClr val="accent5"/>
          </a:solidFill>
        </p:spPr>
        <p:txBody>
          <a:bodyPr wrap="square" tIns="36000" bIns="36000" rtlCol="0" anchor="b">
            <a:noAutofit/>
          </a:bodyPr>
          <a:lstStyle/>
          <a:p>
            <a:pPr algn="ctr"/>
            <a:endParaRPr lang="en-GB" sz="1200" dirty="0">
              <a:latin typeface="Arial" panose="020B0604020202020204" pitchFamily="34" charset="0"/>
              <a:cs typeface="Arial" panose="020B0604020202020204" pitchFamily="34" charset="0"/>
            </a:endParaRPr>
          </a:p>
        </p:txBody>
      </p:sp>
      <p:pic>
        <p:nvPicPr>
          <p:cNvPr id="175" name="Picture 174">
            <a:extLst>
              <a:ext uri="{FF2B5EF4-FFF2-40B4-BE49-F238E27FC236}">
                <a16:creationId xmlns:a16="http://schemas.microsoft.com/office/drawing/2014/main" id="{020B26C0-FE73-30EA-D0FB-BD4D277BB4EF}"/>
              </a:ext>
            </a:extLst>
          </p:cNvPr>
          <p:cNvPicPr>
            <a:picLocks/>
          </p:cNvPicPr>
          <p:nvPr/>
        </p:nvPicPr>
        <p:blipFill rotWithShape="1">
          <a:blip r:embed="rId4" cstate="hqprint">
            <a:grayscl/>
            <a:extLst>
              <a:ext uri="{28A0092B-C50C-407E-A947-70E740481C1C}">
                <a14:useLocalDpi xmlns:a14="http://schemas.microsoft.com/office/drawing/2010/main"/>
              </a:ext>
            </a:extLst>
          </a:blip>
          <a:srcRect/>
          <a:stretch/>
        </p:blipFill>
        <p:spPr>
          <a:xfrm>
            <a:off x="274638" y="8921862"/>
            <a:ext cx="1162058" cy="1162058"/>
          </a:xfrm>
          <a:prstGeom prst="ellipse">
            <a:avLst/>
          </a:prstGeom>
          <a:noFill/>
          <a:ln w="6350">
            <a:solidFill>
              <a:schemeClr val="bg1"/>
            </a:solidFill>
          </a:ln>
        </p:spPr>
      </p:pic>
      <p:pic>
        <p:nvPicPr>
          <p:cNvPr id="177" name="Picture 176">
            <a:extLst>
              <a:ext uri="{FF2B5EF4-FFF2-40B4-BE49-F238E27FC236}">
                <a16:creationId xmlns:a16="http://schemas.microsoft.com/office/drawing/2014/main" id="{9DB02F0D-C28D-5B7A-11DF-CCF74EF9B3D4}"/>
              </a:ext>
            </a:extLst>
          </p:cNvPr>
          <p:cNvPicPr>
            <a:picLocks noChangeAspect="1"/>
          </p:cNvPicPr>
          <p:nvPr/>
        </p:nvPicPr>
        <p:blipFill>
          <a:blip r:embed="rId5">
            <a:alphaModFix/>
          </a:blip>
          <a:srcRect l="6018" t="5313" r="5482" b="50087"/>
          <a:stretch/>
        </p:blipFill>
        <p:spPr>
          <a:xfrm rot="5400000" flipV="1">
            <a:off x="6293887" y="8722550"/>
            <a:ext cx="1686604" cy="844968"/>
          </a:xfrm>
          <a:prstGeom prst="rect">
            <a:avLst/>
          </a:prstGeom>
        </p:spPr>
      </p:pic>
      <p:sp>
        <p:nvSpPr>
          <p:cNvPr id="4" name="Title 1">
            <a:extLst>
              <a:ext uri="{FF2B5EF4-FFF2-40B4-BE49-F238E27FC236}">
                <a16:creationId xmlns:a16="http://schemas.microsoft.com/office/drawing/2014/main" id="{3525D725-6050-DD87-876B-2FCBC5F10B1F}"/>
              </a:ext>
            </a:extLst>
          </p:cNvPr>
          <p:cNvSpPr txBox="1">
            <a:spLocks/>
          </p:cNvSpPr>
          <p:nvPr/>
        </p:nvSpPr>
        <p:spPr>
          <a:xfrm>
            <a:off x="4093941" y="813589"/>
            <a:ext cx="3230558" cy="418846"/>
          </a:xfrm>
          <a:prstGeom prst="rect">
            <a:avLst/>
          </a:prstGeom>
        </p:spPr>
        <p:txBody>
          <a:bodyPr vert="horz" lIns="0" tIns="0" rIns="0" bIns="0" rtlCol="0" anchor="t">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algn="l">
              <a:lnSpc>
                <a:spcPct val="100000"/>
              </a:lnSpc>
            </a:pPr>
            <a:r>
              <a:rPr lang="en-GB" sz="1400" b="1" dirty="0">
                <a:solidFill>
                  <a:schemeClr val="accent1"/>
                </a:solidFill>
                <a:latin typeface="Arial" panose="020B0604020202020204" pitchFamily="34" charset="0"/>
                <a:cs typeface="Arial" panose="020B0604020202020204" pitchFamily="34" charset="0"/>
              </a:rPr>
              <a:t>Current portfolio breakdown:</a:t>
            </a:r>
            <a:br>
              <a:rPr lang="en-GB" sz="1400" b="1" dirty="0">
                <a:solidFill>
                  <a:schemeClr val="accent1"/>
                </a:solidFill>
                <a:latin typeface="Arial" panose="020B0604020202020204" pitchFamily="34" charset="0"/>
                <a:cs typeface="Arial" panose="020B0604020202020204" pitchFamily="34" charset="0"/>
              </a:rPr>
            </a:br>
            <a:r>
              <a:rPr lang="en-GB" sz="1200" dirty="0">
                <a:solidFill>
                  <a:schemeClr val="accent1"/>
                </a:solidFill>
                <a:latin typeface="Arial" panose="020B0604020202020204" pitchFamily="34" charset="0"/>
                <a:cs typeface="Arial" panose="020B0604020202020204" pitchFamily="34" charset="0"/>
              </a:rPr>
              <a:t>(30 April 2026)</a:t>
            </a:r>
            <a:endParaRPr lang="en-GB" sz="1400" dirty="0">
              <a:solidFill>
                <a:schemeClr val="accent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E56AE794-C24F-25B1-E39A-9DAC9A2FF46B}"/>
              </a:ext>
            </a:extLst>
          </p:cNvPr>
          <p:cNvSpPr/>
          <p:nvPr/>
        </p:nvSpPr>
        <p:spPr>
          <a:xfrm>
            <a:off x="4093941" y="1368498"/>
            <a:ext cx="3256037" cy="1513416"/>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endParaRPr lang="en-GB" sz="900" dirty="0">
              <a:solidFill>
                <a:schemeClr val="accent1"/>
              </a:solidFill>
              <a:latin typeface="Arial" panose="020B0604020202020204" pitchFamily="34" charset="0"/>
              <a:cs typeface="Arial" panose="020B0604020202020204" pitchFamily="34" charset="0"/>
            </a:endParaRPr>
          </a:p>
        </p:txBody>
      </p:sp>
      <p:graphicFrame>
        <p:nvGraphicFramePr>
          <p:cNvPr id="9" name="Chart 8">
            <a:extLst>
              <a:ext uri="{FF2B5EF4-FFF2-40B4-BE49-F238E27FC236}">
                <a16:creationId xmlns:a16="http://schemas.microsoft.com/office/drawing/2014/main" id="{7A970E7A-A227-6928-32EB-79E313991884}"/>
              </a:ext>
            </a:extLst>
          </p:cNvPr>
          <p:cNvGraphicFramePr/>
          <p:nvPr/>
        </p:nvGraphicFramePr>
        <p:xfrm>
          <a:off x="3700904" y="1365468"/>
          <a:ext cx="2211401" cy="1474266"/>
        </p:xfrm>
        <a:graphic>
          <a:graphicData uri="http://schemas.openxmlformats.org/drawingml/2006/chart">
            <c:chart xmlns:c="http://schemas.openxmlformats.org/drawingml/2006/chart" xmlns:r="http://schemas.openxmlformats.org/officeDocument/2006/relationships" r:id="rId6"/>
          </a:graphicData>
        </a:graphic>
      </p:graphicFrame>
      <p:sp>
        <p:nvSpPr>
          <p:cNvPr id="10" name="Oval 9">
            <a:extLst>
              <a:ext uri="{FF2B5EF4-FFF2-40B4-BE49-F238E27FC236}">
                <a16:creationId xmlns:a16="http://schemas.microsoft.com/office/drawing/2014/main" id="{27A1EDAB-EC53-28D9-B436-B787A3387293}"/>
              </a:ext>
            </a:extLst>
          </p:cNvPr>
          <p:cNvSpPr/>
          <p:nvPr/>
        </p:nvSpPr>
        <p:spPr>
          <a:xfrm>
            <a:off x="4423381" y="1725302"/>
            <a:ext cx="751863" cy="748800"/>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57A23EC6-F1AF-3D34-C043-506D05398D7E}"/>
              </a:ext>
            </a:extLst>
          </p:cNvPr>
          <p:cNvSpPr txBox="1"/>
          <p:nvPr/>
        </p:nvSpPr>
        <p:spPr>
          <a:xfrm>
            <a:off x="4166598" y="1924013"/>
            <a:ext cx="1285097" cy="369332"/>
          </a:xfrm>
          <a:prstGeom prst="rect">
            <a:avLst/>
          </a:prstGeom>
          <a:noFill/>
        </p:spPr>
        <p:txBody>
          <a:bodyPr wrap="square" rtlCol="0">
            <a:spAutoFit/>
          </a:bodyPr>
          <a:lstStyle/>
          <a:p>
            <a:pPr algn="ctr"/>
            <a:r>
              <a:rPr lang="en-GB" sz="900" b="1" dirty="0">
                <a:solidFill>
                  <a:schemeClr val="accent1"/>
                </a:solidFill>
                <a:latin typeface="Arial" panose="020B0604020202020204" pitchFamily="34" charset="0"/>
                <a:cs typeface="Arial" panose="020B0604020202020204" pitchFamily="34" charset="0"/>
              </a:rPr>
              <a:t>Investment </a:t>
            </a:r>
            <a:br>
              <a:rPr lang="en-GB" sz="900" b="1" dirty="0">
                <a:solidFill>
                  <a:schemeClr val="accent1"/>
                </a:solidFill>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categories</a:t>
            </a:r>
          </a:p>
        </p:txBody>
      </p:sp>
      <p:sp>
        <p:nvSpPr>
          <p:cNvPr id="25" name="Rectangle 24">
            <a:extLst>
              <a:ext uri="{FF2B5EF4-FFF2-40B4-BE49-F238E27FC236}">
                <a16:creationId xmlns:a16="http://schemas.microsoft.com/office/drawing/2014/main" id="{D5D8C4A9-01E6-CA3B-9CD5-45A3082C6E2D}"/>
              </a:ext>
            </a:extLst>
          </p:cNvPr>
          <p:cNvSpPr/>
          <p:nvPr/>
        </p:nvSpPr>
        <p:spPr>
          <a:xfrm>
            <a:off x="4093941" y="3074792"/>
            <a:ext cx="3256037" cy="1513416"/>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endParaRPr lang="en-GB" sz="900" dirty="0">
              <a:solidFill>
                <a:schemeClr val="accent1"/>
              </a:solidFill>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F956DB43-72B7-B7AD-1BE8-5812EB8906C4}"/>
              </a:ext>
            </a:extLst>
          </p:cNvPr>
          <p:cNvSpPr/>
          <p:nvPr/>
        </p:nvSpPr>
        <p:spPr>
          <a:xfrm>
            <a:off x="4093941" y="4781086"/>
            <a:ext cx="3256037" cy="1513416"/>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endParaRPr lang="en-GB" sz="900" dirty="0">
              <a:solidFill>
                <a:schemeClr val="accent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61B5BD2B-D1DE-C106-0C68-4B1ED3609AE5}"/>
              </a:ext>
            </a:extLst>
          </p:cNvPr>
          <p:cNvSpPr/>
          <p:nvPr/>
        </p:nvSpPr>
        <p:spPr>
          <a:xfrm>
            <a:off x="4093941" y="6487381"/>
            <a:ext cx="3256037" cy="1513416"/>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72000" rtlCol="0" anchor="t">
            <a:noAutofit/>
          </a:bodyPr>
          <a:lstStyle/>
          <a:p>
            <a:endParaRPr lang="en-GB" sz="900" dirty="0">
              <a:solidFill>
                <a:schemeClr val="accent1"/>
              </a:solidFill>
              <a:latin typeface="Arial" panose="020B0604020202020204" pitchFamily="34" charset="0"/>
              <a:cs typeface="Arial" panose="020B0604020202020204" pitchFamily="34" charset="0"/>
            </a:endParaRPr>
          </a:p>
        </p:txBody>
      </p:sp>
      <p:graphicFrame>
        <p:nvGraphicFramePr>
          <p:cNvPr id="29" name="Chart 28">
            <a:extLst>
              <a:ext uri="{FF2B5EF4-FFF2-40B4-BE49-F238E27FC236}">
                <a16:creationId xmlns:a16="http://schemas.microsoft.com/office/drawing/2014/main" id="{5FA01786-77FD-E632-4991-B0935E6F7CE1}"/>
              </a:ext>
            </a:extLst>
          </p:cNvPr>
          <p:cNvGraphicFramePr/>
          <p:nvPr>
            <p:extLst>
              <p:ext uri="{D42A27DB-BD31-4B8C-83A1-F6EECF244321}">
                <p14:modId xmlns:p14="http://schemas.microsoft.com/office/powerpoint/2010/main" val="3554307138"/>
              </p:ext>
            </p:extLst>
          </p:nvPr>
        </p:nvGraphicFramePr>
        <p:xfrm>
          <a:off x="3697518" y="3103137"/>
          <a:ext cx="2203587" cy="1469056"/>
        </p:xfrm>
        <a:graphic>
          <a:graphicData uri="http://schemas.openxmlformats.org/drawingml/2006/chart">
            <c:chart xmlns:c="http://schemas.openxmlformats.org/drawingml/2006/chart" xmlns:r="http://schemas.openxmlformats.org/officeDocument/2006/relationships" r:id="rId7"/>
          </a:graphicData>
        </a:graphic>
      </p:graphicFrame>
      <p:sp>
        <p:nvSpPr>
          <p:cNvPr id="30" name="Oval 29">
            <a:extLst>
              <a:ext uri="{FF2B5EF4-FFF2-40B4-BE49-F238E27FC236}">
                <a16:creationId xmlns:a16="http://schemas.microsoft.com/office/drawing/2014/main" id="{DF627B35-DEAC-A4A5-F91A-989D64E0DA03}"/>
              </a:ext>
            </a:extLst>
          </p:cNvPr>
          <p:cNvSpPr/>
          <p:nvPr/>
        </p:nvSpPr>
        <p:spPr>
          <a:xfrm>
            <a:off x="4423381" y="3465108"/>
            <a:ext cx="748800" cy="748800"/>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8577E80F-E5E6-B9DD-2BC6-5257C64C3546}"/>
              </a:ext>
            </a:extLst>
          </p:cNvPr>
          <p:cNvSpPr txBox="1"/>
          <p:nvPr/>
        </p:nvSpPr>
        <p:spPr>
          <a:xfrm>
            <a:off x="4489187" y="3716084"/>
            <a:ext cx="639919" cy="230832"/>
          </a:xfrm>
          <a:prstGeom prst="rect">
            <a:avLst/>
          </a:prstGeom>
          <a:noFill/>
        </p:spPr>
        <p:txBody>
          <a:bodyPr wrap="none" rtlCol="0">
            <a:spAutoFit/>
          </a:bodyPr>
          <a:lstStyle/>
          <a:p>
            <a:pPr algn="ctr"/>
            <a:r>
              <a:rPr lang="en-GB" sz="900" b="1" dirty="0">
                <a:solidFill>
                  <a:schemeClr val="accent1"/>
                </a:solidFill>
                <a:latin typeface="Arial" panose="020B0604020202020204" pitchFamily="34" charset="0"/>
                <a:cs typeface="Arial" panose="020B0604020202020204" pitchFamily="34" charset="0"/>
              </a:rPr>
              <a:t>Regions</a:t>
            </a:r>
          </a:p>
        </p:txBody>
      </p:sp>
      <p:graphicFrame>
        <p:nvGraphicFramePr>
          <p:cNvPr id="32" name="Table 31">
            <a:extLst>
              <a:ext uri="{FF2B5EF4-FFF2-40B4-BE49-F238E27FC236}">
                <a16:creationId xmlns:a16="http://schemas.microsoft.com/office/drawing/2014/main" id="{513D93AD-0BB7-0707-B95C-9599DF7A523B}"/>
              </a:ext>
            </a:extLst>
          </p:cNvPr>
          <p:cNvGraphicFramePr>
            <a:graphicFrameLocks noGrp="1"/>
          </p:cNvGraphicFramePr>
          <p:nvPr>
            <p:extLst>
              <p:ext uri="{D42A27DB-BD31-4B8C-83A1-F6EECF244321}">
                <p14:modId xmlns:p14="http://schemas.microsoft.com/office/powerpoint/2010/main" val="39249946"/>
              </p:ext>
            </p:extLst>
          </p:nvPr>
        </p:nvGraphicFramePr>
        <p:xfrm>
          <a:off x="5590823" y="4876346"/>
          <a:ext cx="1606580" cy="1326471"/>
        </p:xfrm>
        <a:graphic>
          <a:graphicData uri="http://schemas.openxmlformats.org/drawingml/2006/table">
            <a:tbl>
              <a:tblPr firstRow="1" bandRow="1">
                <a:tableStyleId>{5C22544A-7EE6-4342-B048-85BDC9FD1C3A}</a:tableStyleId>
              </a:tblPr>
              <a:tblGrid>
                <a:gridCol w="1606580">
                  <a:extLst>
                    <a:ext uri="{9D8B030D-6E8A-4147-A177-3AD203B41FA5}">
                      <a16:colId xmlns:a16="http://schemas.microsoft.com/office/drawing/2014/main" val="3364448236"/>
                    </a:ext>
                  </a:extLst>
                </a:gridCol>
              </a:tblGrid>
              <a:tr h="241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dirty="0">
                          <a:solidFill>
                            <a:schemeClr val="accent1"/>
                          </a:solidFill>
                          <a:latin typeface="Arial" panose="020B0604020202020204" pitchFamily="34" charset="0"/>
                          <a:cs typeface="Arial" panose="020B0604020202020204" pitchFamily="34" charset="0"/>
                        </a:rPr>
                        <a:t>37.7% – Technology</a:t>
                      </a:r>
                    </a:p>
                  </a:txBody>
                  <a:tcPr marR="0" anchor="ctr">
                    <a:lnL w="12700" cmpd="sng">
                      <a:noFill/>
                    </a:lnL>
                    <a:lnR w="12700" cmpd="sng">
                      <a:noFill/>
                    </a:lnR>
                    <a:lnT w="12700" cmpd="sng">
                      <a:noFill/>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601407"/>
                  </a:ext>
                </a:extLst>
              </a:tr>
              <a:tr h="239764">
                <a:tc>
                  <a:txBody>
                    <a:bodyPr/>
                    <a:lstStyle/>
                    <a:p>
                      <a:pPr marL="452438" marR="0" lvl="0" indent="-452438" algn="l" defTabSz="914400" rtl="0" eaLnBrk="1" fontAlgn="auto" latinLnBrk="0" hangingPunct="1">
                        <a:lnSpc>
                          <a:spcPct val="100000"/>
                        </a:lnSpc>
                        <a:spcBef>
                          <a:spcPts val="0"/>
                        </a:spcBef>
                        <a:spcAft>
                          <a:spcPts val="0"/>
                        </a:spcAft>
                        <a:buClrTx/>
                        <a:buSzTx/>
                        <a:buFontTx/>
                        <a:buNone/>
                        <a:tabLst/>
                        <a:defRPr/>
                      </a:pPr>
                      <a:r>
                        <a:rPr lang="en-GB" sz="900" b="0" i="0" dirty="0">
                          <a:solidFill>
                            <a:schemeClr val="accent2"/>
                          </a:solidFill>
                          <a:latin typeface="Arial" panose="020B0604020202020204" pitchFamily="34" charset="0"/>
                          <a:cs typeface="Arial" panose="020B0604020202020204" pitchFamily="34" charset="0"/>
                        </a:rPr>
                        <a:t>19.5% </a:t>
                      </a:r>
                      <a:r>
                        <a:rPr lang="en-GB" sz="900" b="0" i="0" dirty="0">
                          <a:solidFill>
                            <a:schemeClr val="accent1"/>
                          </a:solidFill>
                          <a:latin typeface="Arial" panose="020B0604020202020204" pitchFamily="34" charset="0"/>
                          <a:cs typeface="Arial" panose="020B0604020202020204" pitchFamily="34" charset="0"/>
                        </a:rPr>
                        <a:t>– Consumer </a:t>
                      </a:r>
                      <a:br>
                        <a:rPr lang="en-GB" sz="900" b="0" i="0" dirty="0">
                          <a:solidFill>
                            <a:schemeClr val="accent1"/>
                          </a:solidFill>
                          <a:latin typeface="Arial" panose="020B0604020202020204" pitchFamily="34" charset="0"/>
                          <a:cs typeface="Arial" panose="020B0604020202020204" pitchFamily="34" charset="0"/>
                        </a:rPr>
                      </a:br>
                      <a:r>
                        <a:rPr lang="en-GB" sz="900" b="0" i="0" dirty="0">
                          <a:solidFill>
                            <a:schemeClr val="accent1"/>
                          </a:solidFill>
                          <a:latin typeface="Arial" panose="020B0604020202020204" pitchFamily="34" charset="0"/>
                          <a:cs typeface="Arial" panose="020B0604020202020204" pitchFamily="34" charset="0"/>
                        </a:rPr>
                        <a:t>(non-cyclical)</a:t>
                      </a:r>
                    </a:p>
                  </a:txBody>
                  <a:tcPr marR="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3554483"/>
                  </a:ext>
                </a:extLst>
              </a:tr>
              <a:tr h="239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dirty="0">
                          <a:solidFill>
                            <a:schemeClr val="accent6"/>
                          </a:solidFill>
                          <a:latin typeface="Arial" panose="020B0604020202020204" pitchFamily="34" charset="0"/>
                          <a:cs typeface="Arial" panose="020B0604020202020204" pitchFamily="34" charset="0"/>
                        </a:rPr>
                        <a:t>17.3% </a:t>
                      </a:r>
                      <a:r>
                        <a:rPr lang="en-GB" sz="900" b="0" i="0" dirty="0">
                          <a:solidFill>
                            <a:schemeClr val="accent1"/>
                          </a:solidFill>
                          <a:latin typeface="Arial" panose="020B0604020202020204" pitchFamily="34" charset="0"/>
                          <a:cs typeface="Arial" panose="020B0604020202020204" pitchFamily="34" charset="0"/>
                        </a:rPr>
                        <a:t>– Communication</a:t>
                      </a:r>
                    </a:p>
                  </a:txBody>
                  <a:tcPr marR="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7022138"/>
                  </a:ext>
                </a:extLst>
              </a:tr>
              <a:tr h="239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dirty="0">
                          <a:solidFill>
                            <a:schemeClr val="accent4"/>
                          </a:solidFill>
                          <a:latin typeface="Arial" panose="020B0604020202020204" pitchFamily="34" charset="0"/>
                          <a:cs typeface="Arial" panose="020B0604020202020204" pitchFamily="34" charset="0"/>
                        </a:rPr>
                        <a:t>9.0% </a:t>
                      </a:r>
                      <a:r>
                        <a:rPr lang="en-GB" sz="900" b="0" i="0" dirty="0">
                          <a:solidFill>
                            <a:schemeClr val="accent1"/>
                          </a:solidFill>
                          <a:latin typeface="Arial" panose="020B0604020202020204" pitchFamily="34" charset="0"/>
                          <a:cs typeface="Arial" panose="020B0604020202020204" pitchFamily="34" charset="0"/>
                        </a:rPr>
                        <a:t>– Finance</a:t>
                      </a:r>
                    </a:p>
                  </a:txBody>
                  <a:tcPr marR="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016542"/>
                  </a:ext>
                </a:extLst>
              </a:tr>
              <a:tr h="2397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dirty="0">
                          <a:solidFill>
                            <a:schemeClr val="accent2">
                              <a:lumMod val="60000"/>
                              <a:lumOff val="40000"/>
                            </a:schemeClr>
                          </a:solidFill>
                          <a:latin typeface="Arial" panose="020B0604020202020204" pitchFamily="34" charset="0"/>
                          <a:cs typeface="Arial" panose="020B0604020202020204" pitchFamily="34" charset="0"/>
                        </a:rPr>
                        <a:t>16.5% </a:t>
                      </a:r>
                      <a:r>
                        <a:rPr lang="en-GB" sz="900" b="0" i="0" dirty="0">
                          <a:solidFill>
                            <a:schemeClr val="accent1"/>
                          </a:solidFill>
                          <a:latin typeface="Arial" panose="020B0604020202020204" pitchFamily="34" charset="0"/>
                          <a:cs typeface="Arial" panose="020B0604020202020204" pitchFamily="34" charset="0"/>
                        </a:rPr>
                        <a:t>– Other</a:t>
                      </a:r>
                    </a:p>
                  </a:txBody>
                  <a:tcPr marR="0" anchor="ctr">
                    <a:lnL w="12700" cmpd="sng">
                      <a:noFill/>
                    </a:lnL>
                    <a:lnR w="12700" cmpd="sng">
                      <a:noFill/>
                    </a:lnR>
                    <a:lnT w="63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99289916"/>
                  </a:ext>
                </a:extLst>
              </a:tr>
            </a:tbl>
          </a:graphicData>
        </a:graphic>
      </p:graphicFrame>
      <p:graphicFrame>
        <p:nvGraphicFramePr>
          <p:cNvPr id="33" name="Chart 32">
            <a:extLst>
              <a:ext uri="{FF2B5EF4-FFF2-40B4-BE49-F238E27FC236}">
                <a16:creationId xmlns:a16="http://schemas.microsoft.com/office/drawing/2014/main" id="{574E9BA1-F65C-DD4E-D822-DD9939EE2D18}"/>
              </a:ext>
            </a:extLst>
          </p:cNvPr>
          <p:cNvGraphicFramePr/>
          <p:nvPr>
            <p:extLst>
              <p:ext uri="{D42A27DB-BD31-4B8C-83A1-F6EECF244321}">
                <p14:modId xmlns:p14="http://schemas.microsoft.com/office/powerpoint/2010/main" val="1248468897"/>
              </p:ext>
            </p:extLst>
          </p:nvPr>
        </p:nvGraphicFramePr>
        <p:xfrm>
          <a:off x="3704810" y="4760968"/>
          <a:ext cx="2203587" cy="1469057"/>
        </p:xfrm>
        <a:graphic>
          <a:graphicData uri="http://schemas.openxmlformats.org/drawingml/2006/chart">
            <c:chart xmlns:c="http://schemas.openxmlformats.org/drawingml/2006/chart" xmlns:r="http://schemas.openxmlformats.org/officeDocument/2006/relationships" r:id="rId8"/>
          </a:graphicData>
        </a:graphic>
      </p:graphicFrame>
      <p:sp>
        <p:nvSpPr>
          <p:cNvPr id="35" name="Oval 34">
            <a:extLst>
              <a:ext uri="{FF2B5EF4-FFF2-40B4-BE49-F238E27FC236}">
                <a16:creationId xmlns:a16="http://schemas.microsoft.com/office/drawing/2014/main" id="{7D26D8AA-6824-D37D-4A6A-2705FCA9AEF9}"/>
              </a:ext>
            </a:extLst>
          </p:cNvPr>
          <p:cNvSpPr/>
          <p:nvPr/>
        </p:nvSpPr>
        <p:spPr>
          <a:xfrm>
            <a:off x="4423381" y="5122458"/>
            <a:ext cx="748800" cy="748800"/>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5C7B320D-5CF4-B920-568D-D3BC56AEC8C8}"/>
              </a:ext>
            </a:extLst>
          </p:cNvPr>
          <p:cNvSpPr txBox="1"/>
          <p:nvPr/>
        </p:nvSpPr>
        <p:spPr>
          <a:xfrm>
            <a:off x="4313696" y="5298336"/>
            <a:ext cx="990900" cy="369332"/>
          </a:xfrm>
          <a:prstGeom prst="rect">
            <a:avLst/>
          </a:prstGeom>
          <a:noFill/>
        </p:spPr>
        <p:txBody>
          <a:bodyPr wrap="square" rtlCol="0">
            <a:spAutoFit/>
          </a:bodyPr>
          <a:lstStyle/>
          <a:p>
            <a:pPr algn="ctr"/>
            <a:r>
              <a:rPr lang="en-GB" sz="900" b="1" dirty="0">
                <a:solidFill>
                  <a:schemeClr val="accent1"/>
                </a:solidFill>
                <a:latin typeface="Arial" panose="020B0604020202020204" pitchFamily="34" charset="0"/>
                <a:cs typeface="Arial" panose="020B0604020202020204" pitchFamily="34" charset="0"/>
              </a:rPr>
              <a:t>Sectoral </a:t>
            </a:r>
            <a:br>
              <a:rPr lang="en-GB" sz="900" b="1" dirty="0">
                <a:solidFill>
                  <a:schemeClr val="accent1"/>
                </a:solidFill>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breakdown*</a:t>
            </a:r>
          </a:p>
        </p:txBody>
      </p:sp>
      <p:sp>
        <p:nvSpPr>
          <p:cNvPr id="36" name="TextBox 35">
            <a:extLst>
              <a:ext uri="{FF2B5EF4-FFF2-40B4-BE49-F238E27FC236}">
                <a16:creationId xmlns:a16="http://schemas.microsoft.com/office/drawing/2014/main" id="{7902897B-4267-E062-5690-8767508171C7}"/>
              </a:ext>
            </a:extLst>
          </p:cNvPr>
          <p:cNvSpPr txBox="1"/>
          <p:nvPr/>
        </p:nvSpPr>
        <p:spPr>
          <a:xfrm>
            <a:off x="4061195" y="6083232"/>
            <a:ext cx="1076666" cy="200055"/>
          </a:xfrm>
          <a:prstGeom prst="rect">
            <a:avLst/>
          </a:prstGeom>
          <a:noFill/>
        </p:spPr>
        <p:txBody>
          <a:bodyPr wrap="square" rtlCol="0">
            <a:spAutoFit/>
          </a:bodyPr>
          <a:lstStyle/>
          <a:p>
            <a:r>
              <a:rPr lang="en-GB" sz="700" dirty="0">
                <a:solidFill>
                  <a:schemeClr val="accent1"/>
                </a:solidFill>
                <a:latin typeface="Arial" panose="020B0604020202020204" pitchFamily="34" charset="0"/>
                <a:cs typeface="Arial" panose="020B0604020202020204" pitchFamily="34" charset="0"/>
              </a:rPr>
              <a:t>*Top 5 positions</a:t>
            </a:r>
          </a:p>
        </p:txBody>
      </p:sp>
      <p:sp>
        <p:nvSpPr>
          <p:cNvPr id="37" name="TextBox 36">
            <a:extLst>
              <a:ext uri="{FF2B5EF4-FFF2-40B4-BE49-F238E27FC236}">
                <a16:creationId xmlns:a16="http://schemas.microsoft.com/office/drawing/2014/main" id="{B42DA3E0-B0D0-4641-57DB-4AAE7D2AA2CF}"/>
              </a:ext>
            </a:extLst>
          </p:cNvPr>
          <p:cNvSpPr txBox="1"/>
          <p:nvPr/>
        </p:nvSpPr>
        <p:spPr>
          <a:xfrm>
            <a:off x="4061195" y="7809162"/>
            <a:ext cx="1076666" cy="200055"/>
          </a:xfrm>
          <a:prstGeom prst="rect">
            <a:avLst/>
          </a:prstGeom>
          <a:noFill/>
        </p:spPr>
        <p:txBody>
          <a:bodyPr wrap="square" rtlCol="0">
            <a:spAutoFit/>
          </a:bodyPr>
          <a:lstStyle/>
          <a:p>
            <a:r>
              <a:rPr lang="en-GB" sz="700" dirty="0">
                <a:solidFill>
                  <a:schemeClr val="accent1"/>
                </a:solidFill>
                <a:latin typeface="Arial" panose="020B0604020202020204" pitchFamily="34" charset="0"/>
                <a:cs typeface="Arial" panose="020B0604020202020204" pitchFamily="34" charset="0"/>
              </a:rPr>
              <a:t>*Top 5 positions</a:t>
            </a:r>
          </a:p>
        </p:txBody>
      </p:sp>
      <p:graphicFrame>
        <p:nvGraphicFramePr>
          <p:cNvPr id="38" name="Table 37">
            <a:extLst>
              <a:ext uri="{FF2B5EF4-FFF2-40B4-BE49-F238E27FC236}">
                <a16:creationId xmlns:a16="http://schemas.microsoft.com/office/drawing/2014/main" id="{C5C0DC77-4E27-69D5-01B6-E7363D129915}"/>
              </a:ext>
            </a:extLst>
          </p:cNvPr>
          <p:cNvGraphicFramePr>
            <a:graphicFrameLocks noGrp="1"/>
          </p:cNvGraphicFramePr>
          <p:nvPr>
            <p:extLst>
              <p:ext uri="{D42A27DB-BD31-4B8C-83A1-F6EECF244321}">
                <p14:modId xmlns:p14="http://schemas.microsoft.com/office/powerpoint/2010/main" val="2121649016"/>
              </p:ext>
            </p:extLst>
          </p:nvPr>
        </p:nvGraphicFramePr>
        <p:xfrm>
          <a:off x="5590823" y="6673504"/>
          <a:ext cx="1606580" cy="1182515"/>
        </p:xfrm>
        <a:graphic>
          <a:graphicData uri="http://schemas.openxmlformats.org/drawingml/2006/table">
            <a:tbl>
              <a:tblPr firstRow="1" bandRow="1">
                <a:tableStyleId>{5C22544A-7EE6-4342-B048-85BDC9FD1C3A}</a:tableStyleId>
              </a:tblPr>
              <a:tblGrid>
                <a:gridCol w="1606580">
                  <a:extLst>
                    <a:ext uri="{9D8B030D-6E8A-4147-A177-3AD203B41FA5}">
                      <a16:colId xmlns:a16="http://schemas.microsoft.com/office/drawing/2014/main" val="3364448236"/>
                    </a:ext>
                  </a:extLst>
                </a:gridCol>
              </a:tblGrid>
              <a:tr h="236503">
                <a:tc>
                  <a:txBody>
                    <a:bodyPr/>
                    <a:lstStyle/>
                    <a:p>
                      <a:r>
                        <a:rPr lang="en-GB" sz="900" dirty="0">
                          <a:solidFill>
                            <a:schemeClr val="accent1"/>
                          </a:solidFill>
                          <a:latin typeface="Arial" panose="020B0604020202020204" pitchFamily="34" charset="0"/>
                          <a:cs typeface="Arial" panose="020B0604020202020204" pitchFamily="34" charset="0"/>
                        </a:rPr>
                        <a:t>37.7%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EUR</a:t>
                      </a:r>
                      <a:endParaRPr lang="en-GB" sz="900"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601407"/>
                  </a:ext>
                </a:extLst>
              </a:tr>
              <a:tr h="236503">
                <a:tc>
                  <a:txBody>
                    <a:bodyPr/>
                    <a:lstStyle/>
                    <a:p>
                      <a:r>
                        <a:rPr lang="en-GB" sz="900" b="1" i="0" dirty="0">
                          <a:solidFill>
                            <a:schemeClr val="accent2"/>
                          </a:solidFill>
                          <a:latin typeface="Arial" panose="020B0604020202020204" pitchFamily="34" charset="0"/>
                          <a:cs typeface="Arial" panose="020B0604020202020204" pitchFamily="34" charset="0"/>
                        </a:rPr>
                        <a:t>28.0%</a:t>
                      </a:r>
                      <a:r>
                        <a:rPr lang="en-GB" sz="900" dirty="0">
                          <a:solidFill>
                            <a:schemeClr val="accent2"/>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a:t>
                      </a:r>
                      <a:r>
                        <a:rPr lang="en-GB" sz="900" b="0" i="0" dirty="0">
                          <a:solidFill>
                            <a:schemeClr val="accent1"/>
                          </a:solidFill>
                          <a:latin typeface="Arial" panose="020B0604020202020204" pitchFamily="34" charset="0"/>
                          <a:cs typeface="Arial" panose="020B0604020202020204" pitchFamily="34" charset="0"/>
                        </a:rPr>
                        <a:t>USD</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3554483"/>
                  </a:ext>
                </a:extLst>
              </a:tr>
              <a:tr h="236503">
                <a:tc>
                  <a:txBody>
                    <a:bodyPr/>
                    <a:lstStyle/>
                    <a:p>
                      <a:r>
                        <a:rPr lang="en-GB" sz="900" b="1" dirty="0">
                          <a:solidFill>
                            <a:schemeClr val="accent6"/>
                          </a:solidFill>
                          <a:latin typeface="Arial" panose="020B0604020202020204" pitchFamily="34" charset="0"/>
                          <a:cs typeface="Arial" panose="020B0604020202020204" pitchFamily="34" charset="0"/>
                        </a:rPr>
                        <a:t>15.0%</a:t>
                      </a:r>
                      <a:r>
                        <a:rPr lang="en-GB" sz="900" dirty="0">
                          <a:solidFill>
                            <a:schemeClr val="accent6"/>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JPY</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7022138"/>
                  </a:ext>
                </a:extLst>
              </a:tr>
              <a:tr h="236503">
                <a:tc>
                  <a:txBody>
                    <a:bodyPr/>
                    <a:lstStyle/>
                    <a:p>
                      <a:r>
                        <a:rPr lang="en-GB" sz="900" b="1" dirty="0">
                          <a:solidFill>
                            <a:schemeClr val="accent4"/>
                          </a:solidFill>
                          <a:latin typeface="Arial" panose="020B0604020202020204" pitchFamily="34" charset="0"/>
                          <a:cs typeface="Arial" panose="020B0604020202020204" pitchFamily="34" charset="0"/>
                        </a:rPr>
                        <a:t>4.1%</a:t>
                      </a:r>
                      <a:r>
                        <a:rPr lang="en-GB" sz="900" dirty="0">
                          <a:solidFill>
                            <a:schemeClr val="accent4"/>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CHF</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016542"/>
                  </a:ext>
                </a:extLst>
              </a:tr>
              <a:tr h="236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solidFill>
                            <a:schemeClr val="accent2">
                              <a:lumMod val="60000"/>
                              <a:lumOff val="40000"/>
                            </a:schemeClr>
                          </a:solidFill>
                          <a:latin typeface="Arial" panose="020B0604020202020204" pitchFamily="34" charset="0"/>
                          <a:cs typeface="Arial" panose="020B0604020202020204" pitchFamily="34" charset="0"/>
                        </a:rPr>
                        <a:t>15.2% </a:t>
                      </a:r>
                      <a:r>
                        <a:rPr lang="en-GB" sz="900" b="0" dirty="0">
                          <a:solidFill>
                            <a:schemeClr val="accent1"/>
                          </a:solidFill>
                          <a:latin typeface="Arial" panose="020B0604020202020204" pitchFamily="34" charset="0"/>
                          <a:cs typeface="Arial" panose="020B0604020202020204" pitchFamily="34" charset="0"/>
                        </a:rPr>
                        <a:t>– Other</a:t>
                      </a:r>
                    </a:p>
                  </a:txBody>
                  <a:tcPr anchor="ctr">
                    <a:lnL w="12700" cmpd="sng">
                      <a:noFill/>
                    </a:lnL>
                    <a:lnR w="12700" cmpd="sng">
                      <a:noFill/>
                    </a:lnR>
                    <a:lnT w="63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8598033"/>
                  </a:ext>
                </a:extLst>
              </a:tr>
            </a:tbl>
          </a:graphicData>
        </a:graphic>
      </p:graphicFrame>
      <p:graphicFrame>
        <p:nvGraphicFramePr>
          <p:cNvPr id="39" name="Chart 38">
            <a:extLst>
              <a:ext uri="{FF2B5EF4-FFF2-40B4-BE49-F238E27FC236}">
                <a16:creationId xmlns:a16="http://schemas.microsoft.com/office/drawing/2014/main" id="{A16B96E8-4B08-C501-613E-888B557C5AED}"/>
              </a:ext>
            </a:extLst>
          </p:cNvPr>
          <p:cNvGraphicFramePr/>
          <p:nvPr>
            <p:extLst>
              <p:ext uri="{D42A27DB-BD31-4B8C-83A1-F6EECF244321}">
                <p14:modId xmlns:p14="http://schemas.microsoft.com/office/powerpoint/2010/main" val="4104494366"/>
              </p:ext>
            </p:extLst>
          </p:nvPr>
        </p:nvGraphicFramePr>
        <p:xfrm>
          <a:off x="3697507" y="6460368"/>
          <a:ext cx="2218192" cy="1478793"/>
        </p:xfrm>
        <a:graphic>
          <a:graphicData uri="http://schemas.openxmlformats.org/drawingml/2006/chart">
            <c:chart xmlns:c="http://schemas.openxmlformats.org/drawingml/2006/chart" xmlns:r="http://schemas.openxmlformats.org/officeDocument/2006/relationships" r:id="rId9"/>
          </a:graphicData>
        </a:graphic>
      </p:graphicFrame>
      <p:sp>
        <p:nvSpPr>
          <p:cNvPr id="41" name="Oval 40">
            <a:extLst>
              <a:ext uri="{FF2B5EF4-FFF2-40B4-BE49-F238E27FC236}">
                <a16:creationId xmlns:a16="http://schemas.microsoft.com/office/drawing/2014/main" id="{DDDF6B73-3FAA-59A5-2E19-D65FF8A5ED42}"/>
              </a:ext>
            </a:extLst>
          </p:cNvPr>
          <p:cNvSpPr/>
          <p:nvPr/>
        </p:nvSpPr>
        <p:spPr>
          <a:xfrm>
            <a:off x="4423381" y="6814098"/>
            <a:ext cx="748800" cy="748800"/>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a:extLst>
              <a:ext uri="{FF2B5EF4-FFF2-40B4-BE49-F238E27FC236}">
                <a16:creationId xmlns:a16="http://schemas.microsoft.com/office/drawing/2014/main" id="{DC319356-6D97-7532-D94D-592DFD3FBDD4}"/>
              </a:ext>
            </a:extLst>
          </p:cNvPr>
          <p:cNvSpPr txBox="1"/>
          <p:nvPr/>
        </p:nvSpPr>
        <p:spPr>
          <a:xfrm>
            <a:off x="4343235" y="6985679"/>
            <a:ext cx="931822" cy="369332"/>
          </a:xfrm>
          <a:prstGeom prst="rect">
            <a:avLst/>
          </a:prstGeom>
          <a:noFill/>
        </p:spPr>
        <p:txBody>
          <a:bodyPr wrap="square" rtlCol="0">
            <a:spAutoFit/>
          </a:bodyPr>
          <a:lstStyle/>
          <a:p>
            <a:pPr algn="ctr"/>
            <a:r>
              <a:rPr lang="en-GB" sz="900" b="1" dirty="0">
                <a:solidFill>
                  <a:schemeClr val="accent1"/>
                </a:solidFill>
                <a:latin typeface="Arial" panose="020B0604020202020204" pitchFamily="34" charset="0"/>
                <a:cs typeface="Arial" panose="020B0604020202020204" pitchFamily="34" charset="0"/>
              </a:rPr>
              <a:t>Currency </a:t>
            </a:r>
            <a:br>
              <a:rPr lang="en-GB" sz="900" b="1" dirty="0">
                <a:solidFill>
                  <a:schemeClr val="accent1"/>
                </a:solidFill>
                <a:latin typeface="Arial" panose="020B0604020202020204" pitchFamily="34" charset="0"/>
                <a:cs typeface="Arial" panose="020B0604020202020204" pitchFamily="34" charset="0"/>
              </a:rPr>
            </a:br>
            <a:r>
              <a:rPr lang="en-GB" sz="900" b="1" dirty="0">
                <a:solidFill>
                  <a:schemeClr val="accent1"/>
                </a:solidFill>
                <a:latin typeface="Arial" panose="020B0604020202020204" pitchFamily="34" charset="0"/>
                <a:cs typeface="Arial" panose="020B0604020202020204" pitchFamily="34" charset="0"/>
              </a:rPr>
              <a:t>breakdown*</a:t>
            </a:r>
          </a:p>
        </p:txBody>
      </p:sp>
      <p:pic>
        <p:nvPicPr>
          <p:cNvPr id="18" name="Picture 17">
            <a:extLst>
              <a:ext uri="{FF2B5EF4-FFF2-40B4-BE49-F238E27FC236}">
                <a16:creationId xmlns:a16="http://schemas.microsoft.com/office/drawing/2014/main" id="{D4C8152B-EBC2-44A1-2134-01DC3423F0B0}"/>
              </a:ext>
            </a:extLst>
          </p:cNvPr>
          <p:cNvPicPr>
            <a:picLocks noChangeAspect="1"/>
          </p:cNvPicPr>
          <p:nvPr/>
        </p:nvPicPr>
        <p:blipFill>
          <a:blip r:embed="rId5">
            <a:alphaModFix/>
          </a:blip>
          <a:srcRect l="6018" t="5313" r="5482" b="50087"/>
          <a:stretch/>
        </p:blipFill>
        <p:spPr>
          <a:xfrm>
            <a:off x="534351" y="-480"/>
            <a:ext cx="1265873" cy="634187"/>
          </a:xfrm>
          <a:prstGeom prst="rect">
            <a:avLst/>
          </a:prstGeom>
        </p:spPr>
      </p:pic>
      <p:graphicFrame>
        <p:nvGraphicFramePr>
          <p:cNvPr id="7" name="Table 6">
            <a:extLst>
              <a:ext uri="{FF2B5EF4-FFF2-40B4-BE49-F238E27FC236}">
                <a16:creationId xmlns:a16="http://schemas.microsoft.com/office/drawing/2014/main" id="{07488FE1-AA08-9DEF-4F14-72DFE52A31AA}"/>
              </a:ext>
            </a:extLst>
          </p:cNvPr>
          <p:cNvGraphicFramePr>
            <a:graphicFrameLocks noGrp="1"/>
          </p:cNvGraphicFramePr>
          <p:nvPr>
            <p:extLst>
              <p:ext uri="{D42A27DB-BD31-4B8C-83A1-F6EECF244321}">
                <p14:modId xmlns:p14="http://schemas.microsoft.com/office/powerpoint/2010/main" val="1767438037"/>
              </p:ext>
            </p:extLst>
          </p:nvPr>
        </p:nvGraphicFramePr>
        <p:xfrm>
          <a:off x="5590823" y="1498581"/>
          <a:ext cx="1606580" cy="1219875"/>
        </p:xfrm>
        <a:graphic>
          <a:graphicData uri="http://schemas.openxmlformats.org/drawingml/2006/table">
            <a:tbl>
              <a:tblPr firstRow="1" bandRow="1">
                <a:tableStyleId>{5C22544A-7EE6-4342-B048-85BDC9FD1C3A}</a:tableStyleId>
              </a:tblPr>
              <a:tblGrid>
                <a:gridCol w="1606580">
                  <a:extLst>
                    <a:ext uri="{9D8B030D-6E8A-4147-A177-3AD203B41FA5}">
                      <a16:colId xmlns:a16="http://schemas.microsoft.com/office/drawing/2014/main" val="3364448236"/>
                    </a:ext>
                  </a:extLst>
                </a:gridCol>
              </a:tblGrid>
              <a:tr h="243975">
                <a:tc>
                  <a:txBody>
                    <a:bodyPr/>
                    <a:lstStyle/>
                    <a:p>
                      <a:r>
                        <a:rPr lang="en-GB" sz="900" dirty="0">
                          <a:solidFill>
                            <a:schemeClr val="accent1"/>
                          </a:solidFill>
                          <a:latin typeface="Arial" panose="020B0604020202020204" pitchFamily="34" charset="0"/>
                          <a:cs typeface="Arial" panose="020B0604020202020204" pitchFamily="34" charset="0"/>
                        </a:rPr>
                        <a:t>94.7%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Shares</a:t>
                      </a:r>
                      <a:endParaRPr lang="en-GB" sz="900"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601407"/>
                  </a:ext>
                </a:extLst>
              </a:tr>
              <a:tr h="243975">
                <a:tc>
                  <a:txBody>
                    <a:bodyPr/>
                    <a:lstStyle/>
                    <a:p>
                      <a:r>
                        <a:rPr lang="en-GB" sz="900" b="1" i="0" dirty="0">
                          <a:solidFill>
                            <a:schemeClr val="accent2"/>
                          </a:solidFill>
                          <a:latin typeface="Arial" panose="020B0604020202020204" pitchFamily="34" charset="0"/>
                          <a:cs typeface="Arial" panose="020B0604020202020204" pitchFamily="34" charset="0"/>
                        </a:rPr>
                        <a:t>4.9%</a:t>
                      </a:r>
                      <a:r>
                        <a:rPr lang="en-GB" sz="900" dirty="0">
                          <a:solidFill>
                            <a:schemeClr val="accent2"/>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a:t>
                      </a:r>
                      <a:r>
                        <a:rPr lang="en-GB" sz="900" b="0" i="0" dirty="0">
                          <a:solidFill>
                            <a:schemeClr val="accent1"/>
                          </a:solidFill>
                          <a:latin typeface="Arial" panose="020B0604020202020204" pitchFamily="34" charset="0"/>
                          <a:cs typeface="Arial" panose="020B0604020202020204" pitchFamily="34" charset="0"/>
                        </a:rPr>
                        <a:t>Commodities</a:t>
                      </a: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3554483"/>
                  </a:ext>
                </a:extLst>
              </a:tr>
              <a:tr h="243975">
                <a:tc>
                  <a:txBody>
                    <a:bodyPr/>
                    <a:lstStyle/>
                    <a:p>
                      <a:r>
                        <a:rPr lang="en-GB" sz="900" b="1" dirty="0">
                          <a:solidFill>
                            <a:schemeClr val="accent3"/>
                          </a:solidFill>
                          <a:latin typeface="Arial" panose="020B0604020202020204" pitchFamily="34" charset="0"/>
                          <a:cs typeface="Arial" panose="020B0604020202020204" pitchFamily="34" charset="0"/>
                        </a:rPr>
                        <a:t>0.5%</a:t>
                      </a:r>
                      <a:r>
                        <a:rPr lang="en-GB" sz="900" dirty="0">
                          <a:solidFill>
                            <a:schemeClr val="accent3"/>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Other (e.g. hedge)</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7022138"/>
                  </a:ext>
                </a:extLst>
              </a:tr>
              <a:tr h="243975">
                <a:tc>
                  <a:txBody>
                    <a:bodyPr/>
                    <a:lstStyle/>
                    <a:p>
                      <a:r>
                        <a:rPr lang="en-GB" sz="900" b="1" dirty="0">
                          <a:solidFill>
                            <a:schemeClr val="accent4"/>
                          </a:solidFill>
                          <a:latin typeface="Arial" panose="020B0604020202020204" pitchFamily="34" charset="0"/>
                          <a:cs typeface="Arial" panose="020B0604020202020204" pitchFamily="34" charset="0"/>
                        </a:rPr>
                        <a:t>0.0%</a:t>
                      </a:r>
                      <a:r>
                        <a:rPr lang="en-GB" sz="900" dirty="0">
                          <a:solidFill>
                            <a:schemeClr val="accent4"/>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Bonds</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016542"/>
                  </a:ext>
                </a:extLst>
              </a:tr>
              <a:tr h="243975">
                <a:tc>
                  <a:txBody>
                    <a:bodyPr/>
                    <a:lstStyle/>
                    <a:p>
                      <a:r>
                        <a:rPr lang="en-GB" sz="900" b="1" dirty="0">
                          <a:solidFill>
                            <a:schemeClr val="accent2">
                              <a:lumMod val="60000"/>
                              <a:lumOff val="40000"/>
                            </a:schemeClr>
                          </a:solidFill>
                          <a:latin typeface="Arial" panose="020B0604020202020204" pitchFamily="34" charset="0"/>
                          <a:cs typeface="Arial" panose="020B0604020202020204" pitchFamily="34" charset="0"/>
                        </a:rPr>
                        <a:t>0.0% </a:t>
                      </a:r>
                      <a:r>
                        <a:rPr lang="en-GB" sz="900" b="0" dirty="0">
                          <a:solidFill>
                            <a:schemeClr val="accent1"/>
                          </a:solidFill>
                          <a:latin typeface="Arial" panose="020B0604020202020204" pitchFamily="34" charset="0"/>
                          <a:cs typeface="Arial" panose="020B0604020202020204" pitchFamily="34" charset="0"/>
                        </a:rPr>
                        <a:t>–</a:t>
                      </a:r>
                      <a:r>
                        <a:rPr lang="en-GB" sz="900" b="1" dirty="0">
                          <a:solidFill>
                            <a:schemeClr val="accent1"/>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Cash</a:t>
                      </a:r>
                    </a:p>
                  </a:txBody>
                  <a:tcPr anchor="ctr">
                    <a:lnL w="12700" cmpd="sng">
                      <a:noFill/>
                    </a:lnL>
                    <a:lnR w="12700" cmpd="sng">
                      <a:noFill/>
                    </a:lnR>
                    <a:lnT w="63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187666011"/>
                  </a:ext>
                </a:extLst>
              </a:tr>
            </a:tbl>
          </a:graphicData>
        </a:graphic>
      </p:graphicFrame>
      <p:graphicFrame>
        <p:nvGraphicFramePr>
          <p:cNvPr id="28" name="Table 27">
            <a:extLst>
              <a:ext uri="{FF2B5EF4-FFF2-40B4-BE49-F238E27FC236}">
                <a16:creationId xmlns:a16="http://schemas.microsoft.com/office/drawing/2014/main" id="{665353EC-2456-42A3-C7E2-4890B4DF477B}"/>
              </a:ext>
            </a:extLst>
          </p:cNvPr>
          <p:cNvGraphicFramePr>
            <a:graphicFrameLocks noGrp="1"/>
          </p:cNvGraphicFramePr>
          <p:nvPr>
            <p:extLst>
              <p:ext uri="{D42A27DB-BD31-4B8C-83A1-F6EECF244321}">
                <p14:modId xmlns:p14="http://schemas.microsoft.com/office/powerpoint/2010/main" val="1293183981"/>
              </p:ext>
            </p:extLst>
          </p:nvPr>
        </p:nvGraphicFramePr>
        <p:xfrm>
          <a:off x="5590823" y="3253778"/>
          <a:ext cx="1606580" cy="1150540"/>
        </p:xfrm>
        <a:graphic>
          <a:graphicData uri="http://schemas.openxmlformats.org/drawingml/2006/table">
            <a:tbl>
              <a:tblPr firstRow="1" bandRow="1">
                <a:tableStyleId>{5C22544A-7EE6-4342-B048-85BDC9FD1C3A}</a:tableStyleId>
              </a:tblPr>
              <a:tblGrid>
                <a:gridCol w="1606580">
                  <a:extLst>
                    <a:ext uri="{9D8B030D-6E8A-4147-A177-3AD203B41FA5}">
                      <a16:colId xmlns:a16="http://schemas.microsoft.com/office/drawing/2014/main" val="3364448236"/>
                    </a:ext>
                  </a:extLst>
                </a:gridCol>
              </a:tblGrid>
              <a:tr h="230108">
                <a:tc>
                  <a:txBody>
                    <a:bodyPr/>
                    <a:lstStyle/>
                    <a:p>
                      <a:r>
                        <a:rPr lang="en-GB" sz="900" dirty="0">
                          <a:solidFill>
                            <a:schemeClr val="accent1"/>
                          </a:solidFill>
                          <a:latin typeface="Arial" panose="020B0604020202020204" pitchFamily="34" charset="0"/>
                          <a:cs typeface="Arial" panose="020B0604020202020204" pitchFamily="34" charset="0"/>
                        </a:rPr>
                        <a:t>23.5%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Germany</a:t>
                      </a:r>
                      <a:endParaRPr lang="en-GB" sz="900"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601407"/>
                  </a:ext>
                </a:extLst>
              </a:tr>
              <a:tr h="230108">
                <a:tc>
                  <a:txBody>
                    <a:bodyPr/>
                    <a:lstStyle/>
                    <a:p>
                      <a:r>
                        <a:rPr lang="en-GB" sz="900" b="1" i="0" dirty="0">
                          <a:solidFill>
                            <a:schemeClr val="accent2"/>
                          </a:solidFill>
                          <a:latin typeface="Arial" panose="020B0604020202020204" pitchFamily="34" charset="0"/>
                          <a:cs typeface="Arial" panose="020B0604020202020204" pitchFamily="34" charset="0"/>
                        </a:rPr>
                        <a:t>15.6%</a:t>
                      </a:r>
                      <a:r>
                        <a:rPr lang="en-GB" sz="900" dirty="0">
                          <a:solidFill>
                            <a:schemeClr val="accent2"/>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a:t>
                      </a:r>
                      <a:r>
                        <a:rPr lang="en-GB" sz="900" b="0" i="0" dirty="0">
                          <a:solidFill>
                            <a:schemeClr val="accent1"/>
                          </a:solidFill>
                          <a:latin typeface="Arial" panose="020B0604020202020204" pitchFamily="34" charset="0"/>
                          <a:cs typeface="Arial" panose="020B0604020202020204" pitchFamily="34" charset="0"/>
                        </a:rPr>
                        <a:t>USA</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3554483"/>
                  </a:ext>
                </a:extLst>
              </a:tr>
              <a:tr h="230108">
                <a:tc>
                  <a:txBody>
                    <a:bodyPr/>
                    <a:lstStyle/>
                    <a:p>
                      <a:r>
                        <a:rPr lang="en-GB" sz="900" b="1" dirty="0">
                          <a:solidFill>
                            <a:schemeClr val="accent6"/>
                          </a:solidFill>
                          <a:latin typeface="Arial" panose="020B0604020202020204" pitchFamily="34" charset="0"/>
                          <a:cs typeface="Arial" panose="020B0604020202020204" pitchFamily="34" charset="0"/>
                        </a:rPr>
                        <a:t>15.0%</a:t>
                      </a:r>
                      <a:r>
                        <a:rPr lang="en-GB" sz="900" dirty="0">
                          <a:solidFill>
                            <a:schemeClr val="accent6"/>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Japan</a:t>
                      </a:r>
                      <a:endParaRPr lang="en-GB" sz="900" b="1" dirty="0">
                        <a:solidFill>
                          <a:schemeClr val="accent1"/>
                        </a:solidFill>
                        <a:latin typeface="Arial" panose="020B0604020202020204" pitchFamily="34" charset="0"/>
                        <a:cs typeface="Arial" panose="020B0604020202020204" pitchFamily="34" charset="0"/>
                      </a:endParaRP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7022138"/>
                  </a:ext>
                </a:extLst>
              </a:tr>
              <a:tr h="230108">
                <a:tc>
                  <a:txBody>
                    <a:bodyPr/>
                    <a:lstStyle/>
                    <a:p>
                      <a:r>
                        <a:rPr lang="en-GB" sz="900" b="1" dirty="0">
                          <a:solidFill>
                            <a:schemeClr val="accent4"/>
                          </a:solidFill>
                          <a:latin typeface="Arial" panose="020B0604020202020204" pitchFamily="34" charset="0"/>
                          <a:cs typeface="Arial" panose="020B0604020202020204" pitchFamily="34" charset="0"/>
                        </a:rPr>
                        <a:t>8.9%</a:t>
                      </a:r>
                      <a:r>
                        <a:rPr lang="en-GB" sz="900" dirty="0">
                          <a:solidFill>
                            <a:schemeClr val="accent4"/>
                          </a:solidFill>
                          <a:latin typeface="Arial" panose="020B0604020202020204" pitchFamily="34" charset="0"/>
                          <a:cs typeface="Arial" panose="020B0604020202020204" pitchFamily="34" charset="0"/>
                        </a:rPr>
                        <a:t> </a:t>
                      </a:r>
                      <a:r>
                        <a:rPr lang="en-GB" sz="900" b="0" dirty="0">
                          <a:solidFill>
                            <a:schemeClr val="accent1"/>
                          </a:solidFill>
                          <a:latin typeface="Arial" panose="020B0604020202020204" pitchFamily="34" charset="0"/>
                          <a:cs typeface="Arial" panose="020B0604020202020204" pitchFamily="34" charset="0"/>
                        </a:rPr>
                        <a:t>–</a:t>
                      </a:r>
                      <a:r>
                        <a:rPr lang="en-GB" sz="900" dirty="0">
                          <a:solidFill>
                            <a:schemeClr val="accent1"/>
                          </a:solidFill>
                          <a:latin typeface="Arial" panose="020B0604020202020204" pitchFamily="34" charset="0"/>
                          <a:cs typeface="Arial" panose="020B0604020202020204" pitchFamily="34" charset="0"/>
                        </a:rPr>
                        <a:t> Israel</a:t>
                      </a:r>
                    </a:p>
                  </a:txBody>
                  <a:tcPr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016542"/>
                  </a:ext>
                </a:extLst>
              </a:tr>
              <a:tr h="2301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solidFill>
                            <a:schemeClr val="accent2">
                              <a:lumMod val="60000"/>
                              <a:lumOff val="40000"/>
                            </a:schemeClr>
                          </a:solidFill>
                          <a:latin typeface="Arial" panose="020B0604020202020204" pitchFamily="34" charset="0"/>
                          <a:cs typeface="Arial" panose="020B0604020202020204" pitchFamily="34" charset="0"/>
                        </a:rPr>
                        <a:t>37.0% </a:t>
                      </a:r>
                      <a:r>
                        <a:rPr lang="en-GB" sz="900" b="0" dirty="0">
                          <a:solidFill>
                            <a:schemeClr val="accent1"/>
                          </a:solidFill>
                          <a:latin typeface="Arial" panose="020B0604020202020204" pitchFamily="34" charset="0"/>
                          <a:cs typeface="Arial" panose="020B0604020202020204" pitchFamily="34" charset="0"/>
                        </a:rPr>
                        <a:t>– Other</a:t>
                      </a:r>
                    </a:p>
                  </a:txBody>
                  <a:tcPr anchor="ctr">
                    <a:lnL w="12700" cmpd="sng">
                      <a:noFill/>
                    </a:lnL>
                    <a:lnR w="12700" cmpd="sng">
                      <a:noFill/>
                    </a:lnR>
                    <a:lnT w="63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60533683"/>
                  </a:ext>
                </a:extLst>
              </a:tr>
            </a:tbl>
          </a:graphicData>
        </a:graphic>
      </p:graphicFrame>
    </p:spTree>
    <p:extLst>
      <p:ext uri="{BB962C8B-B14F-4D97-AF65-F5344CB8AC3E}">
        <p14:creationId xmlns:p14="http://schemas.microsoft.com/office/powerpoint/2010/main" val="860595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93CAE0D-F446-5C6E-F90A-BFBB63280B54}"/>
              </a:ext>
            </a:extLst>
          </p:cNvPr>
          <p:cNvSpPr/>
          <p:nvPr/>
        </p:nvSpPr>
        <p:spPr>
          <a:xfrm>
            <a:off x="4336026" y="626984"/>
            <a:ext cx="3223646" cy="4909119"/>
          </a:xfrm>
          <a:prstGeom prst="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ubtitle 3">
            <a:extLst>
              <a:ext uri="{FF2B5EF4-FFF2-40B4-BE49-F238E27FC236}">
                <a16:creationId xmlns:a16="http://schemas.microsoft.com/office/drawing/2014/main" id="{A94190CE-360C-6B8B-2133-AFAD4EA33E81}"/>
              </a:ext>
            </a:extLst>
          </p:cNvPr>
          <p:cNvSpPr txBox="1">
            <a:spLocks noGrp="1"/>
          </p:cNvSpPr>
          <p:nvPr>
            <p:ph type="subTitle" idx="1"/>
          </p:nvPr>
        </p:nvSpPr>
        <p:spPr>
          <a:xfrm>
            <a:off x="274635" y="5595694"/>
            <a:ext cx="6815560" cy="4370427"/>
          </a:xfrm>
          <a:prstGeom prst="rect">
            <a:avLst/>
          </a:prstGeom>
          <a:noFill/>
        </p:spPr>
        <p:txBody>
          <a:bodyPr wrap="square" lIns="0" tIns="0" rIns="0" bIns="0" rtlCol="0">
            <a:spAutoFit/>
          </a:bodyPr>
          <a:lstStyle/>
          <a:p>
            <a:pPr algn="l">
              <a:lnSpc>
                <a:spcPct val="100000"/>
              </a:lnSpc>
              <a:spcBef>
                <a:spcPts val="0"/>
              </a:spcBef>
              <a:spcAft>
                <a:spcPts val="600"/>
              </a:spcAft>
            </a:pPr>
            <a:r>
              <a:rPr lang="en-GB" sz="1400" b="1" u="none" strike="noStrike" dirty="0">
                <a:solidFill>
                  <a:schemeClr val="accent1"/>
                </a:solidFill>
                <a:effectLst/>
                <a:latin typeface="Arial" panose="020B0604020202020204" pitchFamily="34" charset="0"/>
                <a:cs typeface="Arial" panose="020B0604020202020204" pitchFamily="34" charset="0"/>
              </a:rPr>
              <a:t>Disclaimer</a:t>
            </a: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Sarnia Asset Management Limited is authorised and regulated by the Guernsey Financial Services Commission (2696907). </a:t>
            </a: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Sarnia Asset Management Limited operates in the UK through its UK subsidiary, Sarnia Asset Management (UK) Limited. Sarnia Asset Management (UK) Limited is an appointed representative of </a:t>
            </a:r>
            <a:r>
              <a:rPr lang="en-GB" sz="900" dirty="0" err="1">
                <a:latin typeface="Arial" panose="020B0604020202020204" pitchFamily="34" charset="0"/>
                <a:cs typeface="Arial" panose="020B0604020202020204" pitchFamily="34" charset="0"/>
              </a:rPr>
              <a:t>Varramore</a:t>
            </a:r>
            <a:r>
              <a:rPr lang="en-GB" sz="900" dirty="0">
                <a:latin typeface="Arial" panose="020B0604020202020204" pitchFamily="34" charset="0"/>
                <a:cs typeface="Arial" panose="020B0604020202020204" pitchFamily="34" charset="0"/>
              </a:rPr>
              <a:t> Partners Limited, which is authorised and regulated by the Financial Conduct Authority. </a:t>
            </a:r>
          </a:p>
          <a:p>
            <a:pPr algn="l">
              <a:lnSpc>
                <a:spcPct val="100000"/>
              </a:lnSpc>
              <a:spcBef>
                <a:spcPts val="0"/>
              </a:spcBef>
              <a:spcAft>
                <a:spcPts val="600"/>
              </a:spcAft>
            </a:pPr>
            <a:r>
              <a:rPr lang="en-GB" sz="900" b="0" i="0" u="none" strike="noStrike" dirty="0">
                <a:effectLst/>
                <a:latin typeface="Arial" panose="020B0604020202020204" pitchFamily="34" charset="0"/>
                <a:cs typeface="Arial" panose="020B0604020202020204" pitchFamily="34" charset="0"/>
              </a:rPr>
              <a:t>This product is not suitable for retail clients. In order to invest you must be a Professional Client or Eligible Counterparty as defined in the Guernsey Financial Services Commission’s regulatory rules and guidance. </a:t>
            </a:r>
          </a:p>
          <a:p>
            <a:pPr algn="l">
              <a:lnSpc>
                <a:spcPct val="100000"/>
              </a:lnSpc>
              <a:spcBef>
                <a:spcPts val="0"/>
              </a:spcBef>
              <a:spcAft>
                <a:spcPts val="600"/>
              </a:spcAft>
            </a:pPr>
            <a:r>
              <a:rPr lang="en-GB" sz="900" b="0" i="0" u="none" strike="noStrike" dirty="0">
                <a:effectLst/>
                <a:latin typeface="Arial" panose="020B0604020202020204" pitchFamily="34" charset="0"/>
                <a:cs typeface="Arial" panose="020B0604020202020204" pitchFamily="34" charset="0"/>
              </a:rPr>
              <a:t>If you are in doubt as to what type of customer you are then you should consult your financial adviser.</a:t>
            </a: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The strategy’s performance data referred to in this document has been audited by Roedl &amp; Partner for the years 2000-2022, and it is based on the Liechtenstein entity’s (Master Fund) performance for the time from December 2022 onwards. Sarnia GLOBAL ALPHA Fund is a feeder fund to the </a:t>
            </a:r>
            <a:r>
              <a:rPr lang="en-GB" sz="900" dirty="0" err="1">
                <a:latin typeface="Arial" panose="020B0604020202020204" pitchFamily="34" charset="0"/>
                <a:cs typeface="Arial" panose="020B0604020202020204" pitchFamily="34" charset="0"/>
              </a:rPr>
              <a:t>Accuro</a:t>
            </a:r>
            <a:r>
              <a:rPr lang="en-GB" sz="900" dirty="0">
                <a:latin typeface="Arial" panose="020B0604020202020204" pitchFamily="34" charset="0"/>
                <a:cs typeface="Arial" panose="020B0604020202020204" pitchFamily="34" charset="0"/>
              </a:rPr>
              <a:t> Global Alpha Fund in Liechtenstein, with a fee sharing agreement between two entities which makes investing via the feeder fund cost-neutral for investors.</a:t>
            </a:r>
            <a:endParaRPr lang="en-GB" sz="900" b="0" i="0" u="none" strike="noStrike" dirty="0">
              <a:effectLst/>
              <a:latin typeface="Arial" panose="020B0604020202020204" pitchFamily="34" charset="0"/>
              <a:cs typeface="Arial" panose="020B0604020202020204" pitchFamily="34" charset="0"/>
            </a:endParaRP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This document is qualified in its entirety by reference to the applicable disclosure document, articles of association and other constitutional documents and the applicable subscription agreement relating to the purchase of shares or interests in the Sarnia GLOBAL ALPHA Fund. The information in this document does not provide personal recommendations based on individual circumstances. The information provided in this document has been prepared without regard to any recipient’s investment objectives, investment experience, financial situation, or means. </a:t>
            </a: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By making this document available to you, neither Sarnia Asset Management Limited nor Sarnia Asset Management (UK) Limited is advising you or making any recommendation. </a:t>
            </a: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Investments carry risk – including, but not limited to, market risk, credit risk, liquidity risk, redemption risk, litigation risk and regulatory risk – and there is a risk that investors will not recover the sum invested. Past performance information contained in this document is not an indication of future performance. Past performance information contained in this document is net of fees. This document has not been reviewed or approved by any regulatory authority, nor has this document been audited or verified by an independent party and should not be seen as any indication of returns which might be received by investors in the Sarnia GLOBAL ALPHA Fund. </a:t>
            </a:r>
          </a:p>
          <a:p>
            <a:pPr algn="l">
              <a:lnSpc>
                <a:spcPct val="100000"/>
              </a:lnSpc>
              <a:spcBef>
                <a:spcPts val="0"/>
              </a:spcBef>
              <a:spcAft>
                <a:spcPts val="600"/>
              </a:spcAft>
            </a:pPr>
            <a:r>
              <a:rPr lang="en-GB" sz="900" dirty="0">
                <a:latin typeface="Arial" panose="020B0604020202020204" pitchFamily="34" charset="0"/>
                <a:cs typeface="Arial" panose="020B0604020202020204" pitchFamily="34" charset="0"/>
              </a:rPr>
              <a:t>There can be no assurance that the investment strategy or objectives outlined in this document will be achieved or that investors will receive a return on any amounts invested.</a:t>
            </a:r>
          </a:p>
        </p:txBody>
      </p:sp>
      <p:graphicFrame>
        <p:nvGraphicFramePr>
          <p:cNvPr id="3" name="Table 8">
            <a:extLst>
              <a:ext uri="{FF2B5EF4-FFF2-40B4-BE49-F238E27FC236}">
                <a16:creationId xmlns:a16="http://schemas.microsoft.com/office/drawing/2014/main" id="{B962D2F4-4B23-7070-3862-27268989F77A}"/>
              </a:ext>
            </a:extLst>
          </p:cNvPr>
          <p:cNvGraphicFramePr>
            <a:graphicFrameLocks noGrp="1"/>
          </p:cNvGraphicFramePr>
          <p:nvPr>
            <p:extLst>
              <p:ext uri="{D42A27DB-BD31-4B8C-83A1-F6EECF244321}">
                <p14:modId xmlns:p14="http://schemas.microsoft.com/office/powerpoint/2010/main" val="3330742274"/>
              </p:ext>
            </p:extLst>
          </p:nvPr>
        </p:nvGraphicFramePr>
        <p:xfrm>
          <a:off x="274638" y="1118657"/>
          <a:ext cx="3916361" cy="4429616"/>
        </p:xfrm>
        <a:graphic>
          <a:graphicData uri="http://schemas.openxmlformats.org/drawingml/2006/table">
            <a:tbl>
              <a:tblPr bandRow="1">
                <a:tableStyleId>{5C22544A-7EE6-4342-B048-85BDC9FD1C3A}</a:tableStyleId>
              </a:tblPr>
              <a:tblGrid>
                <a:gridCol w="1156950">
                  <a:extLst>
                    <a:ext uri="{9D8B030D-6E8A-4147-A177-3AD203B41FA5}">
                      <a16:colId xmlns:a16="http://schemas.microsoft.com/office/drawing/2014/main" val="3506283557"/>
                    </a:ext>
                  </a:extLst>
                </a:gridCol>
                <a:gridCol w="2759411">
                  <a:extLst>
                    <a:ext uri="{9D8B030D-6E8A-4147-A177-3AD203B41FA5}">
                      <a16:colId xmlns:a16="http://schemas.microsoft.com/office/drawing/2014/main" val="851091166"/>
                    </a:ext>
                  </a:extLst>
                </a:gridCol>
              </a:tblGrid>
              <a:tr h="303852">
                <a:tc>
                  <a:txBody>
                    <a:bodyPr/>
                    <a:lstStyle/>
                    <a:p>
                      <a:pPr algn="l"/>
                      <a:r>
                        <a:rPr lang="en-GB" sz="900" b="1" i="0" dirty="0">
                          <a:solidFill>
                            <a:schemeClr val="accent1"/>
                          </a:solidFill>
                          <a:latin typeface="Arial" panose="020B0604020202020204" pitchFamily="34" charset="0"/>
                          <a:cs typeface="Arial" panose="020B0604020202020204" pitchFamily="34" charset="0"/>
                        </a:rPr>
                        <a:t>Base Currency</a:t>
                      </a:r>
                    </a:p>
                  </a:txBody>
                  <a:tcPr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lang="en-GB" sz="900" dirty="0">
                          <a:latin typeface="Arial" panose="020B0604020202020204" pitchFamily="34" charset="0"/>
                          <a:cs typeface="Arial" panose="020B0604020202020204" pitchFamily="34" charset="0"/>
                        </a:rPr>
                        <a:t>EUR</a:t>
                      </a:r>
                    </a:p>
                  </a:txBody>
                  <a:tcPr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105585786"/>
                  </a:ext>
                </a:extLst>
              </a:tr>
              <a:tr h="303852">
                <a:tc>
                  <a:txBody>
                    <a:bodyPr/>
                    <a:lstStyle/>
                    <a:p>
                      <a:pPr algn="l"/>
                      <a:r>
                        <a:rPr lang="en-GB" sz="900" b="1" i="0" dirty="0">
                          <a:solidFill>
                            <a:schemeClr val="accent1"/>
                          </a:solidFill>
                          <a:latin typeface="Arial" panose="020B0604020202020204" pitchFamily="34" charset="0"/>
                          <a:cs typeface="Arial" panose="020B0604020202020204" pitchFamily="34" charset="0"/>
                        </a:rPr>
                        <a:t>Share Classes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1428750" indent="-1428750" algn="l">
                        <a:tabLst/>
                      </a:pPr>
                      <a:r>
                        <a:rPr lang="en-GB" sz="900" dirty="0">
                          <a:latin typeface="Arial" panose="020B0604020202020204" pitchFamily="34" charset="0"/>
                          <a:cs typeface="Arial" panose="020B0604020202020204" pitchFamily="34" charset="0"/>
                        </a:rPr>
                        <a:t>1 share class (“A”), available in EUR and USD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14842142"/>
                  </a:ext>
                </a:extLst>
              </a:tr>
              <a:tr h="365663">
                <a:tc>
                  <a:txBody>
                    <a:bodyPr/>
                    <a:lstStyle/>
                    <a:p>
                      <a:pPr algn="l"/>
                      <a:r>
                        <a:rPr lang="en-GB" sz="900" b="1" i="0" dirty="0">
                          <a:solidFill>
                            <a:schemeClr val="accent1"/>
                          </a:solidFill>
                          <a:latin typeface="Arial" panose="020B0604020202020204" pitchFamily="34" charset="0"/>
                          <a:cs typeface="Arial" panose="020B0604020202020204" pitchFamily="34" charset="0"/>
                        </a:rPr>
                        <a:t>Minimum Initial Investment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lang="en-GB" sz="900" dirty="0">
                          <a:latin typeface="Arial" panose="020B0604020202020204" pitchFamily="34" charset="0"/>
                          <a:cs typeface="Arial" panose="020B0604020202020204" pitchFamily="34" charset="0"/>
                        </a:rPr>
                        <a:t>€/$ 100,000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105354485"/>
                  </a:ext>
                </a:extLst>
              </a:tr>
              <a:tr h="358185">
                <a:tc>
                  <a:txBody>
                    <a:bodyPr/>
                    <a:lstStyle/>
                    <a:p>
                      <a:pPr algn="l"/>
                      <a:r>
                        <a:rPr lang="en-GB" sz="900" b="1" i="0" dirty="0">
                          <a:solidFill>
                            <a:schemeClr val="accent1"/>
                          </a:solidFill>
                          <a:latin typeface="Arial" panose="020B0604020202020204" pitchFamily="34" charset="0"/>
                          <a:cs typeface="Arial" panose="020B0604020202020204" pitchFamily="34" charset="0"/>
                        </a:rPr>
                        <a:t>Management Fee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r>
                        <a:rPr lang="en-GB" sz="900" dirty="0">
                          <a:latin typeface="Arial" panose="020B0604020202020204" pitchFamily="34" charset="0"/>
                          <a:cs typeface="Arial" panose="020B0604020202020204" pitchFamily="34" charset="0"/>
                        </a:rPr>
                        <a:t>2% p.a. </a:t>
                      </a:r>
                      <a:endParaRPr lang="en-GB" sz="900" dirty="0">
                        <a:solidFill>
                          <a:srgbClr val="FF0000"/>
                        </a:solidFill>
                        <a:latin typeface="Arial" panose="020B0604020202020204" pitchFamily="34" charset="0"/>
                        <a:cs typeface="Arial" panose="020B0604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61923456"/>
                  </a:ext>
                </a:extLst>
              </a:tr>
              <a:tr h="358185">
                <a:tc>
                  <a:txBody>
                    <a:bodyPr/>
                    <a:lstStyle/>
                    <a:p>
                      <a:pPr algn="l"/>
                      <a:r>
                        <a:rPr lang="en-GB" sz="900" b="1" i="0" dirty="0">
                          <a:solidFill>
                            <a:schemeClr val="accent1"/>
                          </a:solidFill>
                          <a:latin typeface="Arial" panose="020B0604020202020204" pitchFamily="34" charset="0"/>
                          <a:cs typeface="Arial" panose="020B0604020202020204" pitchFamily="34" charset="0"/>
                        </a:rPr>
                        <a:t>Performance Fee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lang="en-GB" sz="900" dirty="0">
                          <a:latin typeface="Arial" panose="020B0604020202020204" pitchFamily="34" charset="0"/>
                          <a:cs typeface="Arial" panose="020B0604020202020204" pitchFamily="34" charset="0"/>
                        </a:rPr>
                        <a:t>20% above 6% (incl. High Water Mark)</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734421627"/>
                  </a:ext>
                </a:extLst>
              </a:tr>
              <a:tr h="303852">
                <a:tc>
                  <a:txBody>
                    <a:bodyPr/>
                    <a:lstStyle/>
                    <a:p>
                      <a:pPr algn="l"/>
                      <a:r>
                        <a:rPr lang="en-GB" sz="900" b="1" i="0" dirty="0">
                          <a:solidFill>
                            <a:schemeClr val="accent1"/>
                          </a:solidFill>
                          <a:latin typeface="Arial" panose="020B0604020202020204" pitchFamily="34" charset="0"/>
                          <a:cs typeface="Arial" panose="020B0604020202020204" pitchFamily="34" charset="0"/>
                        </a:rPr>
                        <a:t>Subscription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r>
                        <a:rPr lang="en-GB" sz="900" dirty="0">
                          <a:latin typeface="Arial" panose="020B0604020202020204" pitchFamily="34" charset="0"/>
                          <a:cs typeface="Arial" panose="020B0604020202020204" pitchFamily="34" charset="0"/>
                        </a:rPr>
                        <a:t>Monthly (daily by request)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67876502"/>
                  </a:ext>
                </a:extLst>
              </a:tr>
              <a:tr h="303852">
                <a:tc>
                  <a:txBody>
                    <a:bodyPr/>
                    <a:lstStyle/>
                    <a:p>
                      <a:pPr algn="l"/>
                      <a:r>
                        <a:rPr lang="en-GB" sz="900" b="1" i="0" dirty="0">
                          <a:solidFill>
                            <a:schemeClr val="accent1"/>
                          </a:solidFill>
                          <a:latin typeface="Arial" panose="020B0604020202020204" pitchFamily="34" charset="0"/>
                          <a:cs typeface="Arial" panose="020B0604020202020204" pitchFamily="34" charset="0"/>
                        </a:rPr>
                        <a:t>Subscription Notice Period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lang="en-GB" sz="900" dirty="0">
                          <a:latin typeface="Arial" panose="020B0604020202020204" pitchFamily="34" charset="0"/>
                          <a:cs typeface="Arial" panose="020B0604020202020204" pitchFamily="34" charset="0"/>
                        </a:rPr>
                        <a:t>2 days prior to subscription day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2569082714"/>
                  </a:ext>
                </a:extLst>
              </a:tr>
              <a:tr h="365663">
                <a:tc>
                  <a:txBody>
                    <a:bodyPr/>
                    <a:lstStyle/>
                    <a:p>
                      <a:pPr algn="l"/>
                      <a:r>
                        <a:rPr lang="en-GB" sz="900" b="1" i="0" dirty="0">
                          <a:solidFill>
                            <a:schemeClr val="accent1"/>
                          </a:solidFill>
                          <a:latin typeface="Arial" panose="020B0604020202020204" pitchFamily="34" charset="0"/>
                          <a:cs typeface="Arial" panose="020B0604020202020204" pitchFamily="34" charset="0"/>
                        </a:rPr>
                        <a:t>Fund Type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latin typeface="Arial" panose="020B0604020202020204" pitchFamily="34" charset="0"/>
                          <a:cs typeface="Arial" panose="020B0604020202020204" pitchFamily="34" charset="0"/>
                        </a:rPr>
                        <a:t>Guernsey-registered fund (= HNWIs and institutional investors only)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67440720"/>
                  </a:ext>
                </a:extLst>
              </a:tr>
              <a:tr h="303852">
                <a:tc>
                  <a:txBody>
                    <a:bodyPr/>
                    <a:lstStyle/>
                    <a:p>
                      <a:pPr algn="l"/>
                      <a:r>
                        <a:rPr lang="en-GB" sz="900" b="1" i="0" dirty="0">
                          <a:solidFill>
                            <a:schemeClr val="accent1"/>
                          </a:solidFill>
                          <a:latin typeface="Arial" panose="020B0604020202020204" pitchFamily="34" charset="0"/>
                          <a:cs typeface="Arial" panose="020B0604020202020204" pitchFamily="34" charset="0"/>
                        </a:rPr>
                        <a:t>Redemptions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l"/>
                      <a:r>
                        <a:rPr lang="en-GB" sz="900" dirty="0">
                          <a:latin typeface="Arial" panose="020B0604020202020204" pitchFamily="34" charset="0"/>
                          <a:cs typeface="Arial" panose="020B0604020202020204" pitchFamily="34" charset="0"/>
                        </a:rPr>
                        <a:t>Calendar quarterly subject to three months + 4 business days’ notice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703519266"/>
                  </a:ext>
                </a:extLst>
              </a:tr>
              <a:tr h="365663">
                <a:tc>
                  <a:txBody>
                    <a:bodyPr/>
                    <a:lstStyle/>
                    <a:p>
                      <a:pPr algn="l"/>
                      <a:r>
                        <a:rPr lang="en-GB" sz="900" b="1" i="0" dirty="0">
                          <a:solidFill>
                            <a:schemeClr val="accent1"/>
                          </a:solidFill>
                          <a:latin typeface="Arial" panose="020B0604020202020204" pitchFamily="34" charset="0"/>
                          <a:cs typeface="Arial" panose="020B0604020202020204" pitchFamily="34" charset="0"/>
                        </a:rPr>
                        <a:t>Administrator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r>
                        <a:rPr lang="en-GB" sz="900" dirty="0">
                          <a:latin typeface="Arial" panose="020B0604020202020204" pitchFamily="34" charset="0"/>
                          <a:cs typeface="Arial" panose="020B0604020202020204" pitchFamily="34" charset="0"/>
                        </a:rPr>
                        <a:t>Beauvoir Limited, Guernsey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26912049"/>
                  </a:ext>
                </a:extLst>
              </a:tr>
              <a:tr h="3038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i="0" dirty="0">
                          <a:solidFill>
                            <a:schemeClr val="accent1"/>
                          </a:solidFill>
                          <a:latin typeface="Arial" panose="020B0604020202020204" pitchFamily="34" charset="0"/>
                          <a:cs typeface="Arial" panose="020B0604020202020204" pitchFamily="34" charset="0"/>
                        </a:rPr>
                        <a:t>Auditor</a:t>
                      </a:r>
                      <a:endParaRPr lang="en-GB" sz="900" b="1" i="0" kern="1200" dirty="0">
                        <a:solidFill>
                          <a:schemeClr val="accent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latin typeface="Arial" panose="020B0604020202020204" pitchFamily="34" charset="0"/>
                          <a:cs typeface="Arial" panose="020B0604020202020204" pitchFamily="34" charset="0"/>
                        </a:rPr>
                        <a:t>Grant Thornton Limited, Guernsey</a:t>
                      </a:r>
                      <a:endParaRPr lang="en-GB" sz="900" kern="1200" dirty="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4132494925"/>
                  </a:ext>
                </a:extLst>
              </a:tr>
              <a:tr h="3038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i="0" kern="1200" dirty="0">
                          <a:solidFill>
                            <a:schemeClr val="accent1"/>
                          </a:solidFill>
                          <a:latin typeface="Arial" panose="020B0604020202020204" pitchFamily="34" charset="0"/>
                          <a:ea typeface="+mn-ea"/>
                          <a:cs typeface="Arial" panose="020B0604020202020204" pitchFamily="34" charset="0"/>
                        </a:rPr>
                        <a:t>Legal Counsel</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Carey Olsen, Guernsey</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4222666"/>
                  </a:ext>
                </a:extLst>
              </a:tr>
              <a:tr h="365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i="0" kern="1200" dirty="0">
                          <a:solidFill>
                            <a:schemeClr val="accent1"/>
                          </a:solidFill>
                          <a:latin typeface="Arial" panose="020B0604020202020204" pitchFamily="34" charset="0"/>
                          <a:ea typeface="+mn-ea"/>
                          <a:cs typeface="Arial" panose="020B0604020202020204" pitchFamily="34" charset="0"/>
                        </a:rPr>
                        <a:t>Regulator</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latin typeface="Arial" panose="020B0604020202020204" pitchFamily="34" charset="0"/>
                          <a:cs typeface="Arial" panose="020B0604020202020204" pitchFamily="34" charset="0"/>
                        </a:rPr>
                        <a:t>Guernsey Financial Services Commission (GFSC)</a:t>
                      </a:r>
                      <a:endParaRPr lang="en-GB" sz="900" kern="1200" dirty="0">
                        <a:solidFill>
                          <a:schemeClr val="dk1"/>
                        </a:solidFill>
                        <a:latin typeface="Arial" panose="020B0604020202020204" pitchFamily="34" charset="0"/>
                        <a:ea typeface="+mn-ea"/>
                        <a:cs typeface="Arial" panose="020B0604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4053234496"/>
                  </a:ext>
                </a:extLst>
              </a:tr>
            </a:tbl>
          </a:graphicData>
        </a:graphic>
      </p:graphicFrame>
      <p:sp>
        <p:nvSpPr>
          <p:cNvPr id="7" name="Title 1">
            <a:extLst>
              <a:ext uri="{FF2B5EF4-FFF2-40B4-BE49-F238E27FC236}">
                <a16:creationId xmlns:a16="http://schemas.microsoft.com/office/drawing/2014/main" id="{AFF49955-098E-0905-7140-9E563724B087}"/>
              </a:ext>
            </a:extLst>
          </p:cNvPr>
          <p:cNvSpPr txBox="1">
            <a:spLocks/>
          </p:cNvSpPr>
          <p:nvPr/>
        </p:nvSpPr>
        <p:spPr>
          <a:xfrm>
            <a:off x="4560163" y="836002"/>
            <a:ext cx="2364494" cy="227141"/>
          </a:xfrm>
          <a:prstGeom prst="rect">
            <a:avLst/>
          </a:prstGeom>
        </p:spPr>
        <p:txBody>
          <a:bodyPr vert="horz" lIns="0" tIns="0" rIns="0" bIns="0" rtlCol="0" anchor="t">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algn="l"/>
            <a:r>
              <a:rPr lang="en-GB" sz="1100" b="1" dirty="0">
                <a:solidFill>
                  <a:schemeClr val="accent1"/>
                </a:solidFill>
                <a:latin typeface="Arial" panose="020B0604020202020204" pitchFamily="34" charset="0"/>
                <a:cs typeface="Arial" panose="020B0604020202020204" pitchFamily="34" charset="0"/>
              </a:rPr>
              <a:t>Key figures:</a:t>
            </a:r>
          </a:p>
        </p:txBody>
      </p:sp>
      <p:sp>
        <p:nvSpPr>
          <p:cNvPr id="9" name="Rectangle 8">
            <a:extLst>
              <a:ext uri="{FF2B5EF4-FFF2-40B4-BE49-F238E27FC236}">
                <a16:creationId xmlns:a16="http://schemas.microsoft.com/office/drawing/2014/main" id="{007E1E1E-27C9-E5B8-384A-55AF3F89E7C5}"/>
              </a:ext>
            </a:extLst>
          </p:cNvPr>
          <p:cNvSpPr/>
          <p:nvPr/>
        </p:nvSpPr>
        <p:spPr>
          <a:xfrm rot="10800000">
            <a:off x="0" y="-1"/>
            <a:ext cx="7559675" cy="633707"/>
          </a:xfrm>
          <a:prstGeom prst="rect">
            <a:avLst/>
          </a:prstGeom>
          <a:gradFill flip="none" rotWithShape="1">
            <a:gsLst>
              <a:gs pos="100000">
                <a:schemeClr val="accent2"/>
              </a:gs>
              <a:gs pos="24000">
                <a:schemeClr val="accent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text&#10;&#10;Description automatically generated">
            <a:extLst>
              <a:ext uri="{FF2B5EF4-FFF2-40B4-BE49-F238E27FC236}">
                <a16:creationId xmlns:a16="http://schemas.microsoft.com/office/drawing/2014/main" id="{075A16DF-8E48-CFF7-EE88-50CBE223ACBC}"/>
              </a:ext>
            </a:extLst>
          </p:cNvPr>
          <p:cNvPicPr>
            <a:picLocks noChangeAspect="1"/>
          </p:cNvPicPr>
          <p:nvPr/>
        </p:nvPicPr>
        <p:blipFill>
          <a:blip r:embed="rId3" cstate="hqprint">
            <a:extLst>
              <a:ext uri="{28A0092B-C50C-407E-A947-70E740481C1C}">
                <a14:useLocalDpi xmlns:a14="http://schemas.microsoft.com/office/drawing/2010/main"/>
              </a:ext>
            </a:extLst>
          </a:blip>
          <a:stretch>
            <a:fillRect/>
          </a:stretch>
        </p:blipFill>
        <p:spPr>
          <a:xfrm>
            <a:off x="5942022" y="203949"/>
            <a:ext cx="1229516" cy="252374"/>
          </a:xfrm>
          <a:prstGeom prst="rect">
            <a:avLst/>
          </a:prstGeom>
        </p:spPr>
      </p:pic>
      <p:pic>
        <p:nvPicPr>
          <p:cNvPr id="11" name="Picture 10">
            <a:extLst>
              <a:ext uri="{FF2B5EF4-FFF2-40B4-BE49-F238E27FC236}">
                <a16:creationId xmlns:a16="http://schemas.microsoft.com/office/drawing/2014/main" id="{1E94E107-DFEF-6A04-5EC1-436665522345}"/>
              </a:ext>
            </a:extLst>
          </p:cNvPr>
          <p:cNvPicPr>
            <a:picLocks noChangeAspect="1"/>
          </p:cNvPicPr>
          <p:nvPr/>
        </p:nvPicPr>
        <p:blipFill>
          <a:blip r:embed="rId4">
            <a:alphaModFix/>
          </a:blip>
          <a:srcRect l="6018" t="5313" r="5482" b="50087"/>
          <a:stretch/>
        </p:blipFill>
        <p:spPr>
          <a:xfrm>
            <a:off x="534351" y="-480"/>
            <a:ext cx="1265873" cy="634187"/>
          </a:xfrm>
          <a:prstGeom prst="rect">
            <a:avLst/>
          </a:prstGeom>
        </p:spPr>
      </p:pic>
      <p:sp>
        <p:nvSpPr>
          <p:cNvPr id="15" name="Title 1">
            <a:extLst>
              <a:ext uri="{FF2B5EF4-FFF2-40B4-BE49-F238E27FC236}">
                <a16:creationId xmlns:a16="http://schemas.microsoft.com/office/drawing/2014/main" id="{F2177A25-1B9B-B87F-FC86-BE9A383C2A4A}"/>
              </a:ext>
            </a:extLst>
          </p:cNvPr>
          <p:cNvSpPr txBox="1">
            <a:spLocks/>
          </p:cNvSpPr>
          <p:nvPr/>
        </p:nvSpPr>
        <p:spPr>
          <a:xfrm>
            <a:off x="274635" y="836002"/>
            <a:ext cx="4472142" cy="248401"/>
          </a:xfrm>
          <a:prstGeom prst="rect">
            <a:avLst/>
          </a:prstGeom>
        </p:spPr>
        <p:txBody>
          <a:bodyPr vert="horz" lIns="0" tIns="0" rIns="0" bIns="0" rtlCol="0" anchor="t">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algn="l"/>
            <a:r>
              <a:rPr lang="en-GB" sz="1400" b="1" dirty="0">
                <a:solidFill>
                  <a:srgbClr val="093154"/>
                </a:solidFill>
                <a:latin typeface="Arial" panose="020B0604020202020204" pitchFamily="34" charset="0"/>
                <a:cs typeface="Arial" panose="020B0604020202020204" pitchFamily="34" charset="0"/>
              </a:rPr>
              <a:t>Terms and conditions of the Fund</a:t>
            </a:r>
          </a:p>
        </p:txBody>
      </p:sp>
      <p:sp>
        <p:nvSpPr>
          <p:cNvPr id="16" name="Rectangle 15">
            <a:extLst>
              <a:ext uri="{FF2B5EF4-FFF2-40B4-BE49-F238E27FC236}">
                <a16:creationId xmlns:a16="http://schemas.microsoft.com/office/drawing/2014/main" id="{7AE8EB6A-F402-8FDE-464F-DBFFA7958620}"/>
              </a:ext>
            </a:extLst>
          </p:cNvPr>
          <p:cNvSpPr/>
          <p:nvPr/>
        </p:nvSpPr>
        <p:spPr>
          <a:xfrm>
            <a:off x="4560162" y="3393863"/>
            <a:ext cx="2724874" cy="191223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F2C7B67B-7FE7-92BF-9FE3-47BFE4A08BB9}"/>
              </a:ext>
            </a:extLst>
          </p:cNvPr>
          <p:cNvSpPr txBox="1"/>
          <p:nvPr/>
        </p:nvSpPr>
        <p:spPr>
          <a:xfrm>
            <a:off x="-2" y="10601688"/>
            <a:ext cx="7559675" cy="90125"/>
          </a:xfrm>
          <a:prstGeom prst="rect">
            <a:avLst/>
          </a:prstGeom>
          <a:solidFill>
            <a:schemeClr val="accent5"/>
          </a:solidFill>
        </p:spPr>
        <p:txBody>
          <a:bodyPr wrap="square" tIns="36000" bIns="36000" rtlCol="0" anchor="b">
            <a:noAutofit/>
          </a:bodyPr>
          <a:lstStyle/>
          <a:p>
            <a:pPr algn="ctr"/>
            <a:endParaRPr lang="en-GB" sz="1200" dirty="0">
              <a:latin typeface="Arial" panose="020B0604020202020204" pitchFamily="34" charset="0"/>
              <a:cs typeface="Arial" panose="020B0604020202020204" pitchFamily="34" charset="0"/>
            </a:endParaRPr>
          </a:p>
        </p:txBody>
      </p:sp>
      <p:graphicFrame>
        <p:nvGraphicFramePr>
          <p:cNvPr id="18" name="Table 17">
            <a:extLst>
              <a:ext uri="{FF2B5EF4-FFF2-40B4-BE49-F238E27FC236}">
                <a16:creationId xmlns:a16="http://schemas.microsoft.com/office/drawing/2014/main" id="{22236276-9E9C-4762-CA1F-E3B2A2CD6C91}"/>
              </a:ext>
            </a:extLst>
          </p:cNvPr>
          <p:cNvGraphicFramePr>
            <a:graphicFrameLocks noGrp="1"/>
          </p:cNvGraphicFramePr>
          <p:nvPr/>
        </p:nvGraphicFramePr>
        <p:xfrm>
          <a:off x="4560162" y="1114103"/>
          <a:ext cx="2724874" cy="2176006"/>
        </p:xfrm>
        <a:graphic>
          <a:graphicData uri="http://schemas.openxmlformats.org/drawingml/2006/table">
            <a:tbl>
              <a:tblPr firstRow="1" bandRow="1">
                <a:tableStyleId>{5C22544A-7EE6-4342-B048-85BDC9FD1C3A}</a:tableStyleId>
              </a:tblPr>
              <a:tblGrid>
                <a:gridCol w="1346567">
                  <a:extLst>
                    <a:ext uri="{9D8B030D-6E8A-4147-A177-3AD203B41FA5}">
                      <a16:colId xmlns:a16="http://schemas.microsoft.com/office/drawing/2014/main" val="108154062"/>
                    </a:ext>
                  </a:extLst>
                </a:gridCol>
                <a:gridCol w="1378307">
                  <a:extLst>
                    <a:ext uri="{9D8B030D-6E8A-4147-A177-3AD203B41FA5}">
                      <a16:colId xmlns:a16="http://schemas.microsoft.com/office/drawing/2014/main" val="806903794"/>
                    </a:ext>
                  </a:extLst>
                </a:gridCol>
              </a:tblGrid>
              <a:tr h="241655">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Current NAV per share</a:t>
                      </a:r>
                    </a:p>
                  </a:txBody>
                  <a:tcPr marL="72000" marR="9525"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EUR 227.09</a:t>
                      </a:r>
                    </a:p>
                  </a:txBody>
                  <a:tcPr marL="9525" marR="9525" marT="9525"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326148754"/>
                  </a:ext>
                </a:extLst>
              </a:tr>
              <a:tr h="327704">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Performance </a:t>
                      </a:r>
                      <a:br>
                        <a:rPr lang="en-GB" sz="900" b="0" i="0" u="none" strike="noStrike" dirty="0">
                          <a:solidFill>
                            <a:srgbClr val="000000"/>
                          </a:solidFill>
                          <a:effectLst/>
                          <a:latin typeface="Arial" panose="020B0604020202020204" pitchFamily="34" charset="0"/>
                          <a:cs typeface="Arial" panose="020B0604020202020204" pitchFamily="34" charset="0"/>
                        </a:rPr>
                      </a:br>
                      <a:r>
                        <a:rPr lang="en-GB" sz="900" b="0" i="0" u="none" strike="noStrike" dirty="0">
                          <a:solidFill>
                            <a:srgbClr val="000000"/>
                          </a:solidFill>
                          <a:effectLst/>
                          <a:latin typeface="Arial" panose="020B0604020202020204" pitchFamily="34" charset="0"/>
                          <a:cs typeface="Arial" panose="020B0604020202020204" pitchFamily="34" charset="0"/>
                        </a:rPr>
                        <a:t>year-to-date</a:t>
                      </a:r>
                    </a:p>
                  </a:txBody>
                  <a:tcPr marL="72000" marR="9525"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13.49%</a:t>
                      </a:r>
                    </a:p>
                  </a:txBody>
                  <a:tcPr marL="9525" marR="9525" marT="9525"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911494863"/>
                  </a:ext>
                </a:extLst>
              </a:tr>
              <a:tr h="241655">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12-months high</a:t>
                      </a:r>
                    </a:p>
                  </a:txBody>
                  <a:tcPr marL="72000" marR="952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EUR 229.13</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663847021"/>
                  </a:ext>
                </a:extLst>
              </a:tr>
              <a:tr h="241655">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12-months low</a:t>
                      </a:r>
                    </a:p>
                  </a:txBody>
                  <a:tcPr marL="72000" marR="952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EUR 185.24</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853476591"/>
                  </a:ext>
                </a:extLst>
              </a:tr>
              <a:tr h="241655">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Cash</a:t>
                      </a:r>
                    </a:p>
                  </a:txBody>
                  <a:tcPr marL="72000" marR="952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0.02%</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900428926"/>
                  </a:ext>
                </a:extLst>
              </a:tr>
              <a:tr h="241655">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Securities</a:t>
                      </a:r>
                    </a:p>
                  </a:txBody>
                  <a:tcPr marL="72000" marR="952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99.98%</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928694390"/>
                  </a:ext>
                </a:extLst>
              </a:tr>
              <a:tr h="339971">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Valuation interval</a:t>
                      </a:r>
                    </a:p>
                  </a:txBody>
                  <a:tcPr marL="72000" marR="952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tc>
                  <a:txBody>
                    <a:bodyPr/>
                    <a:lstStyle/>
                    <a:p>
                      <a:pPr algn="l" fontAlgn="b">
                        <a:buNone/>
                      </a:pPr>
                      <a:r>
                        <a:rPr lang="en-GB" sz="900" b="0" i="0" u="none" strike="noStrike" dirty="0">
                          <a:solidFill>
                            <a:schemeClr val="bg1"/>
                          </a:solidFill>
                          <a:effectLst/>
                          <a:latin typeface="Arial" panose="020B0604020202020204" pitchFamily="34" charset="0"/>
                          <a:cs typeface="Arial" panose="020B0604020202020204" pitchFamily="34" charset="0"/>
                        </a:rPr>
                        <a:t>Monthly, or at the request of the fund's directors</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4172875553"/>
                  </a:ext>
                </a:extLst>
              </a:tr>
              <a:tr h="300056">
                <a:tc>
                  <a:txBody>
                    <a:bodyPr/>
                    <a:lstStyle/>
                    <a:p>
                      <a:pPr algn="l" fontAlgn="b">
                        <a:buNone/>
                      </a:pPr>
                      <a:r>
                        <a:rPr lang="en-GB" sz="900" b="0" i="0" u="none" strike="noStrike" dirty="0" err="1">
                          <a:solidFill>
                            <a:srgbClr val="000000"/>
                          </a:solidFill>
                          <a:effectLst/>
                          <a:latin typeface="Arial" panose="020B0604020202020204" pitchFamily="34" charset="0"/>
                          <a:cs typeface="Arial" panose="020B0604020202020204" pitchFamily="34" charset="0"/>
                        </a:rPr>
                        <a:t>AuM</a:t>
                      </a:r>
                      <a:r>
                        <a:rPr lang="en-GB" sz="900" b="0" i="0" u="none" strike="noStrike" dirty="0">
                          <a:solidFill>
                            <a:srgbClr val="000000"/>
                          </a:solidFill>
                          <a:effectLst/>
                          <a:latin typeface="Arial" panose="020B0604020202020204" pitchFamily="34" charset="0"/>
                          <a:cs typeface="Arial" panose="020B0604020202020204" pitchFamily="34" charset="0"/>
                        </a:rPr>
                        <a:t> (combined LIE </a:t>
                      </a:r>
                      <a:br>
                        <a:rPr lang="en-GB" sz="900" b="0" i="0" u="none" strike="noStrike" dirty="0">
                          <a:solidFill>
                            <a:srgbClr val="000000"/>
                          </a:solidFill>
                          <a:effectLst/>
                          <a:latin typeface="Arial" panose="020B0604020202020204" pitchFamily="34" charset="0"/>
                          <a:cs typeface="Arial" panose="020B0604020202020204" pitchFamily="34" charset="0"/>
                        </a:rPr>
                      </a:br>
                      <a:r>
                        <a:rPr lang="en-GB" sz="900" b="0" i="0" u="none" strike="noStrike" dirty="0">
                          <a:solidFill>
                            <a:srgbClr val="000000"/>
                          </a:solidFill>
                          <a:effectLst/>
                          <a:latin typeface="Arial" panose="020B0604020202020204" pitchFamily="34" charset="0"/>
                          <a:cs typeface="Arial" panose="020B0604020202020204" pitchFamily="34" charset="0"/>
                        </a:rPr>
                        <a:t>and GG entities)</a:t>
                      </a:r>
                    </a:p>
                  </a:txBody>
                  <a:tcPr marL="72000" marR="9525"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a:txBody>
                    <a:bodyPr/>
                    <a:lstStyle/>
                    <a:p>
                      <a:pPr algn="l" fontAlgn="b">
                        <a:buNone/>
                      </a:pPr>
                      <a:r>
                        <a:rPr lang="en-GB" sz="900" b="0" i="0" u="none" strike="noStrike" dirty="0">
                          <a:solidFill>
                            <a:srgbClr val="000000"/>
                          </a:solidFill>
                          <a:effectLst/>
                          <a:latin typeface="Arial" panose="020B0604020202020204" pitchFamily="34" charset="0"/>
                          <a:cs typeface="Arial" panose="020B0604020202020204" pitchFamily="34" charset="0"/>
                        </a:rPr>
                        <a:t>EUR 9.78m</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782568748"/>
                  </a:ext>
                </a:extLst>
              </a:tr>
            </a:tbl>
          </a:graphicData>
        </a:graphic>
      </p:graphicFrame>
      <p:sp>
        <p:nvSpPr>
          <p:cNvPr id="28" name="Title 1">
            <a:extLst>
              <a:ext uri="{FF2B5EF4-FFF2-40B4-BE49-F238E27FC236}">
                <a16:creationId xmlns:a16="http://schemas.microsoft.com/office/drawing/2014/main" id="{766CAA44-7A2F-34BA-8FF8-F96987C90D85}"/>
              </a:ext>
            </a:extLst>
          </p:cNvPr>
          <p:cNvSpPr txBox="1">
            <a:spLocks/>
          </p:cNvSpPr>
          <p:nvPr/>
        </p:nvSpPr>
        <p:spPr>
          <a:xfrm>
            <a:off x="274635" y="5491940"/>
            <a:ext cx="3652596" cy="207351"/>
          </a:xfrm>
          <a:prstGeom prst="rect">
            <a:avLst/>
          </a:prstGeom>
        </p:spPr>
        <p:txBody>
          <a:bodyPr vert="horz" lIns="0" tIns="0" rIns="0" bIns="0" rtlCol="0" anchor="t">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algn="l"/>
            <a:r>
              <a:rPr lang="en-GB" sz="1100" b="1" dirty="0">
                <a:solidFill>
                  <a:schemeClr val="bg1"/>
                </a:solidFill>
                <a:latin typeface="Arial" panose="020B0604020202020204" pitchFamily="34" charset="0"/>
                <a:cs typeface="Arial" panose="020B0604020202020204" pitchFamily="34" charset="0"/>
              </a:rPr>
              <a:t>Keeping you informed</a:t>
            </a:r>
          </a:p>
        </p:txBody>
      </p:sp>
      <p:sp>
        <p:nvSpPr>
          <p:cNvPr id="29" name="Rounded Rectangle 28">
            <a:extLst>
              <a:ext uri="{FF2B5EF4-FFF2-40B4-BE49-F238E27FC236}">
                <a16:creationId xmlns:a16="http://schemas.microsoft.com/office/drawing/2014/main" id="{7D8A1E1F-1571-A632-D2C5-A8AA3E5C0C22}"/>
              </a:ext>
            </a:extLst>
          </p:cNvPr>
          <p:cNvSpPr/>
          <p:nvPr/>
        </p:nvSpPr>
        <p:spPr>
          <a:xfrm>
            <a:off x="4948115" y="3990279"/>
            <a:ext cx="1899153" cy="359182"/>
          </a:xfrm>
          <a:prstGeom prst="roundRect">
            <a:avLst>
              <a:gd name="adj" fmla="val 0"/>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60363"/>
            <a:r>
              <a:rPr lang="en-GB" sz="900" b="1" dirty="0">
                <a:solidFill>
                  <a:schemeClr val="accent1"/>
                </a:solidFill>
                <a:latin typeface="Arial" panose="020B0604020202020204" pitchFamily="34" charset="0"/>
                <a:cs typeface="Arial" panose="020B0604020202020204" pitchFamily="34" charset="0"/>
              </a:rPr>
              <a:t>QUARTERLY CALL</a:t>
            </a:r>
          </a:p>
          <a:p>
            <a:pPr marL="360363"/>
            <a:r>
              <a:rPr lang="en-GB" sz="900" b="1" dirty="0">
                <a:solidFill>
                  <a:schemeClr val="accent1"/>
                </a:solidFill>
                <a:latin typeface="Arial" panose="020B0604020202020204" pitchFamily="34" charset="0"/>
                <a:cs typeface="Arial" panose="020B0604020202020204" pitchFamily="34" charset="0"/>
              </a:rPr>
              <a:t>(enquire for dates)</a:t>
            </a:r>
            <a:endParaRPr lang="en-GB" sz="900" dirty="0">
              <a:solidFill>
                <a:schemeClr val="accent1"/>
              </a:solidFill>
              <a:latin typeface="Arial" panose="020B0604020202020204" pitchFamily="34" charset="0"/>
              <a:cs typeface="Arial" panose="020B0604020202020204" pitchFamily="34" charset="0"/>
            </a:endParaRPr>
          </a:p>
        </p:txBody>
      </p:sp>
      <p:sp>
        <p:nvSpPr>
          <p:cNvPr id="33" name="Oval 32">
            <a:extLst>
              <a:ext uri="{FF2B5EF4-FFF2-40B4-BE49-F238E27FC236}">
                <a16:creationId xmlns:a16="http://schemas.microsoft.com/office/drawing/2014/main" id="{0F10279D-1A82-4D23-183D-D02BC4DF778D}"/>
              </a:ext>
            </a:extLst>
          </p:cNvPr>
          <p:cNvSpPr/>
          <p:nvPr/>
        </p:nvSpPr>
        <p:spPr>
          <a:xfrm>
            <a:off x="4713422" y="3889863"/>
            <a:ext cx="539287" cy="539287"/>
          </a:xfrm>
          <a:prstGeom prst="ellipse">
            <a:avLst/>
          </a:prstGeom>
          <a:solidFill>
            <a:schemeClr val="accent1"/>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ounded Rectangle 33">
            <a:extLst>
              <a:ext uri="{FF2B5EF4-FFF2-40B4-BE49-F238E27FC236}">
                <a16:creationId xmlns:a16="http://schemas.microsoft.com/office/drawing/2014/main" id="{D739BF92-3879-7C26-86E4-B59AE4B61542}"/>
              </a:ext>
            </a:extLst>
          </p:cNvPr>
          <p:cNvSpPr/>
          <p:nvPr/>
        </p:nvSpPr>
        <p:spPr>
          <a:xfrm>
            <a:off x="4983065" y="4696955"/>
            <a:ext cx="1864203" cy="359182"/>
          </a:xfrm>
          <a:prstGeom prst="roundRect">
            <a:avLst>
              <a:gd name="adj" fmla="val 0"/>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60363"/>
            <a:r>
              <a:rPr lang="en-GB" sz="900" b="1" dirty="0">
                <a:solidFill>
                  <a:schemeClr val="accent1"/>
                </a:solidFill>
                <a:latin typeface="Arial" panose="020B0604020202020204" pitchFamily="34" charset="0"/>
                <a:cs typeface="Arial" panose="020B0604020202020204" pitchFamily="34" charset="0"/>
              </a:rPr>
              <a:t>ANNUAL MEET UPS</a:t>
            </a:r>
          </a:p>
          <a:p>
            <a:pPr marL="360363"/>
            <a:r>
              <a:rPr lang="en-GB" sz="900" b="1" dirty="0">
                <a:solidFill>
                  <a:schemeClr val="accent1"/>
                </a:solidFill>
                <a:latin typeface="Arial" panose="020B0604020202020204" pitchFamily="34" charset="0"/>
                <a:cs typeface="Arial" panose="020B0604020202020204" pitchFamily="34" charset="0"/>
              </a:rPr>
              <a:t>(enquire for date)</a:t>
            </a:r>
            <a:endParaRPr lang="en-GB" sz="900" dirty="0">
              <a:solidFill>
                <a:schemeClr val="accent1"/>
              </a:solidFill>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8B66265E-0B25-17C9-072C-B836F3654043}"/>
              </a:ext>
            </a:extLst>
          </p:cNvPr>
          <p:cNvSpPr/>
          <p:nvPr/>
        </p:nvSpPr>
        <p:spPr>
          <a:xfrm>
            <a:off x="4708429" y="4604660"/>
            <a:ext cx="539287" cy="539287"/>
          </a:xfrm>
          <a:prstGeom prst="ellipse">
            <a:avLst/>
          </a:prstGeom>
          <a:solidFill>
            <a:schemeClr val="accent1"/>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6" name="Graphic 35" descr="Boardroom outline">
            <a:extLst>
              <a:ext uri="{FF2B5EF4-FFF2-40B4-BE49-F238E27FC236}">
                <a16:creationId xmlns:a16="http://schemas.microsoft.com/office/drawing/2014/main" id="{60762F22-7196-94E7-8A37-1971AE48D4A3}"/>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773175" y="4659465"/>
            <a:ext cx="435913" cy="435913"/>
          </a:xfrm>
          <a:prstGeom prst="rect">
            <a:avLst/>
          </a:prstGeom>
        </p:spPr>
      </p:pic>
      <p:pic>
        <p:nvPicPr>
          <p:cNvPr id="37" name="Graphic 36" descr="Speaker phone outline">
            <a:extLst>
              <a:ext uri="{FF2B5EF4-FFF2-40B4-BE49-F238E27FC236}">
                <a16:creationId xmlns:a16="http://schemas.microsoft.com/office/drawing/2014/main" id="{E62EB352-0655-F9A4-F2CA-5D47690661A7}"/>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4774170" y="3946187"/>
            <a:ext cx="417790" cy="417790"/>
          </a:xfrm>
          <a:prstGeom prst="rect">
            <a:avLst/>
          </a:prstGeom>
        </p:spPr>
      </p:pic>
      <p:sp>
        <p:nvSpPr>
          <p:cNvPr id="2" name="Title 1">
            <a:extLst>
              <a:ext uri="{FF2B5EF4-FFF2-40B4-BE49-F238E27FC236}">
                <a16:creationId xmlns:a16="http://schemas.microsoft.com/office/drawing/2014/main" id="{80222A4D-B598-0636-4FDA-A669BE2D7C99}"/>
              </a:ext>
            </a:extLst>
          </p:cNvPr>
          <p:cNvSpPr txBox="1">
            <a:spLocks/>
          </p:cNvSpPr>
          <p:nvPr/>
        </p:nvSpPr>
        <p:spPr>
          <a:xfrm>
            <a:off x="4721489" y="3586232"/>
            <a:ext cx="2034946" cy="207351"/>
          </a:xfrm>
          <a:prstGeom prst="rect">
            <a:avLst/>
          </a:prstGeom>
        </p:spPr>
        <p:txBody>
          <a:bodyPr vert="horz" lIns="0" tIns="0" rIns="0" bIns="0" rtlCol="0" anchor="t">
            <a:normAutofit/>
          </a:bodyPr>
          <a:lstStyle>
            <a:lvl1pPr algn="ctr" defTabSz="755934" rtl="0" eaLnBrk="1" latinLnBrk="0" hangingPunct="1">
              <a:lnSpc>
                <a:spcPct val="90000"/>
              </a:lnSpc>
              <a:spcBef>
                <a:spcPct val="0"/>
              </a:spcBef>
              <a:buNone/>
              <a:defRPr sz="4960" kern="1200">
                <a:solidFill>
                  <a:schemeClr val="tx1"/>
                </a:solidFill>
                <a:latin typeface="+mj-lt"/>
                <a:ea typeface="+mj-ea"/>
                <a:cs typeface="+mj-cs"/>
              </a:defRPr>
            </a:lvl1pPr>
          </a:lstStyle>
          <a:p>
            <a:pPr algn="l"/>
            <a:r>
              <a:rPr lang="en-GB" sz="1100" b="1" dirty="0">
                <a:solidFill>
                  <a:schemeClr val="bg1"/>
                </a:solidFill>
                <a:latin typeface="Arial" panose="020B0604020202020204" pitchFamily="34" charset="0"/>
                <a:cs typeface="Arial" panose="020B0604020202020204" pitchFamily="34" charset="0"/>
              </a:rPr>
              <a:t>Keeping you informed</a:t>
            </a:r>
          </a:p>
        </p:txBody>
      </p:sp>
    </p:spTree>
    <p:extLst>
      <p:ext uri="{BB962C8B-B14F-4D97-AF65-F5344CB8AC3E}">
        <p14:creationId xmlns:p14="http://schemas.microsoft.com/office/powerpoint/2010/main" val="647425715"/>
      </p:ext>
    </p:extLst>
  </p:cSld>
  <p:clrMapOvr>
    <a:masterClrMapping/>
  </p:clrMapOvr>
</p:sld>
</file>

<file path=ppt/theme/theme1.xml><?xml version="1.0" encoding="utf-8"?>
<a:theme xmlns:a="http://schemas.openxmlformats.org/drawingml/2006/main" name="Office Theme">
  <a:themeElements>
    <a:clrScheme name="Sarnia AM">
      <a:dk1>
        <a:srgbClr val="000000"/>
      </a:dk1>
      <a:lt1>
        <a:srgbClr val="FFFFFF"/>
      </a:lt1>
      <a:dk2>
        <a:srgbClr val="44546A"/>
      </a:dk2>
      <a:lt2>
        <a:srgbClr val="E7E6E6"/>
      </a:lt2>
      <a:accent1>
        <a:srgbClr val="003057"/>
      </a:accent1>
      <a:accent2>
        <a:srgbClr val="1A568A"/>
      </a:accent2>
      <a:accent3>
        <a:srgbClr val="A5A5A5"/>
      </a:accent3>
      <a:accent4>
        <a:srgbClr val="5F89AE"/>
      </a:accent4>
      <a:accent5>
        <a:srgbClr val="AFC9DF"/>
      </a:accent5>
      <a:accent6>
        <a:srgbClr val="93939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8F809A26A8A64682C36207E71C27D6" ma:contentTypeVersion="17" ma:contentTypeDescription="Create a new document." ma:contentTypeScope="" ma:versionID="6fb3534bd8a832722488b85b12d88ce5">
  <xsd:schema xmlns:xsd="http://www.w3.org/2001/XMLSchema" xmlns:xs="http://www.w3.org/2001/XMLSchema" xmlns:p="http://schemas.microsoft.com/office/2006/metadata/properties" xmlns:ns2="32f7bbe4-2cd4-4a79-984e-5d56a3d9fa5e" xmlns:ns3="f06c7fbc-af79-42eb-9874-898f0df250da" targetNamespace="http://schemas.microsoft.com/office/2006/metadata/properties" ma:root="true" ma:fieldsID="0f008114dcd2874d93df582452a08885" ns2:_="" ns3:_="">
    <xsd:import namespace="32f7bbe4-2cd4-4a79-984e-5d56a3d9fa5e"/>
    <xsd:import namespace="f06c7fbc-af79-42eb-9874-898f0df250d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7bbe4-2cd4-4a79-984e-5d56a3d9fa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6af4767-b839-488b-b003-a4a533219408"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06c7fbc-af79-42eb-9874-898f0df250d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e45f7a5a-95d8-458e-9e43-4514ba6c3fd4}" ma:internalName="TaxCatchAll" ma:showField="CatchAllData" ma:web="f06c7fbc-af79-42eb-9874-898f0df250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2f7bbe4-2cd4-4a79-984e-5d56a3d9fa5e">
      <Terms xmlns="http://schemas.microsoft.com/office/infopath/2007/PartnerControls"/>
    </lcf76f155ced4ddcb4097134ff3c332f>
    <TaxCatchAll xmlns="f06c7fbc-af79-42eb-9874-898f0df250d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D7DA9E-E620-453C-9888-55F55F6EAD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f7bbe4-2cd4-4a79-984e-5d56a3d9fa5e"/>
    <ds:schemaRef ds:uri="f06c7fbc-af79-42eb-9874-898f0df250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B352D4-948F-415C-B906-1ED39F59F8DA}">
  <ds:schemaRefs>
    <ds:schemaRef ds:uri="http://schemas.microsoft.com/office/2006/metadata/properties"/>
    <ds:schemaRef ds:uri="http://schemas.microsoft.com/office/infopath/2007/PartnerControls"/>
    <ds:schemaRef ds:uri="32f7bbe4-2cd4-4a79-984e-5d56a3d9fa5e"/>
    <ds:schemaRef ds:uri="f06c7fbc-af79-42eb-9874-898f0df250da"/>
  </ds:schemaRefs>
</ds:datastoreItem>
</file>

<file path=customXml/itemProps3.xml><?xml version="1.0" encoding="utf-8"?>
<ds:datastoreItem xmlns:ds="http://schemas.openxmlformats.org/officeDocument/2006/customXml" ds:itemID="{A342B048-9D6E-4286-85E5-A53D96899D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6487</TotalTime>
  <Words>2239</Words>
  <Application>Microsoft Macintosh PowerPoint</Application>
  <PresentationFormat>Custom</PresentationFormat>
  <Paragraphs>133</Paragraphs>
  <Slides>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Aptos</vt:lpstr>
      <vt:lpstr>Arial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Colette Cooper</dc:creator>
  <cp:lastModifiedBy>Swen Lorenz | Sarnia Asset Management</cp:lastModifiedBy>
  <cp:revision>46</cp:revision>
  <cp:lastPrinted>2026-05-26T06:53:06Z</cp:lastPrinted>
  <dcterms:created xsi:type="dcterms:W3CDTF">2023-12-07T12:24:23Z</dcterms:created>
  <dcterms:modified xsi:type="dcterms:W3CDTF">2026-05-26T07:50:46Z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0x010100408F809A26A8A64682C36207E71C27D6</vt:lpwstr>
  </property>
</Properties>
</file>