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42" r:id="rId5"/>
    <p:sldId id="340" r:id="rId6"/>
    <p:sldId id="298" r:id="rId7"/>
    <p:sldId id="341" r:id="rId8"/>
    <p:sldId id="323" r:id="rId9"/>
    <p:sldId id="339" r:id="rId10"/>
    <p:sldId id="347" r:id="rId11"/>
    <p:sldId id="330" r:id="rId12"/>
    <p:sldId id="315" r:id="rId13"/>
    <p:sldId id="346" r:id="rId14"/>
    <p:sldId id="345" r:id="rId15"/>
    <p:sldId id="333" r:id="rId16"/>
    <p:sldId id="334" r:id="rId17"/>
    <p:sldId id="327" r:id="rId18"/>
    <p:sldId id="338" r:id="rId19"/>
    <p:sldId id="343" r:id="rId20"/>
    <p:sldId id="344" r:id="rId21"/>
    <p:sldId id="336" r:id="rId22"/>
    <p:sldId id="278" r:id="rId23"/>
    <p:sldId id="3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0FD92B-2759-7B38-C886-87ECD85F6B28}" name="Luke Allen" initials="LA" userId="S::luke@lukeallen.gg::f29d3e5b-103f-4613-8ee0-fbc4a910b5ca" providerId="AD"/>
  <p188:author id="{257EF04F-59D6-04D4-292B-5607DFB654D7}" name="Gill Scott" initials="GS" userId="77447a2f32b10f60" providerId="Windows Live"/>
  <p188:author id="{72635672-10F2-65DF-5C80-0A22AA70DF01}" name="Swen Lorenz | Sarnia Asset Management" initials="SL|SAM" userId="S::Swen@sarnia-am.com::f72b2949-fe5c-4ecc-831e-bc614bca2e70" providerId="AD"/>
  <p188:author id="{B3742D98-B173-3E4D-B5C2-996305CD9C25}" name="Joe Truelove" initials="JT" userId="S::joe@truelove.gg::b82bc2a2-14eb-4a69-8970-b9c75aabb321" providerId="AD"/>
  <p188:author id="{55DE3FE1-25A6-AF4C-CDC2-F9F37A7E45C4}" name="James Faulkner | Sarnia Asset Management" initials="JF" userId="S::James@sarnia-am.com::bd9c90c6-6ed2-48c5-855c-68e394dcab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38A"/>
    <a:srgbClr val="D4E558"/>
    <a:srgbClr val="2BAA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44"/>
    <p:restoredTop sz="96327"/>
  </p:normalViewPr>
  <p:slideViewPr>
    <p:cSldViewPr snapToGrid="0">
      <p:cViewPr varScale="1">
        <p:scale>
          <a:sx n="121" d="100"/>
          <a:sy n="121" d="100"/>
        </p:scale>
        <p:origin x="20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Separate Account</c:v>
                </c:pt>
              </c:strCache>
            </c:strRef>
          </c:tx>
          <c:spPr>
            <a:ln w="22225" cap="rnd">
              <a:solidFill>
                <a:schemeClr val="accent1"/>
              </a:solidFill>
              <a:round/>
            </a:ln>
            <a:effectLst/>
          </c:spPr>
          <c:marker>
            <c:symbol val="none"/>
          </c:marker>
          <c:cat>
            <c:numRef>
              <c:f>Sheet1!$A$2:$A$319</c:f>
              <c:numCache>
                <c:formatCode>m/d/yy</c:formatCode>
                <c:ptCount val="318"/>
                <c:pt idx="0">
                  <c:v>36539</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pt idx="121">
                  <c:v>40209</c:v>
                </c:pt>
                <c:pt idx="122">
                  <c:v>40237</c:v>
                </c:pt>
                <c:pt idx="123">
                  <c:v>40268</c:v>
                </c:pt>
                <c:pt idx="124">
                  <c:v>40298</c:v>
                </c:pt>
                <c:pt idx="125">
                  <c:v>40329</c:v>
                </c:pt>
                <c:pt idx="126">
                  <c:v>40359</c:v>
                </c:pt>
                <c:pt idx="127">
                  <c:v>40390</c:v>
                </c:pt>
                <c:pt idx="128">
                  <c:v>40421</c:v>
                </c:pt>
                <c:pt idx="129">
                  <c:v>40451</c:v>
                </c:pt>
                <c:pt idx="130">
                  <c:v>40482</c:v>
                </c:pt>
                <c:pt idx="131">
                  <c:v>40512</c:v>
                </c:pt>
                <c:pt idx="132">
                  <c:v>40543</c:v>
                </c:pt>
                <c:pt idx="133">
                  <c:v>40574</c:v>
                </c:pt>
                <c:pt idx="134">
                  <c:v>40602</c:v>
                </c:pt>
                <c:pt idx="135">
                  <c:v>40633</c:v>
                </c:pt>
                <c:pt idx="136">
                  <c:v>40663</c:v>
                </c:pt>
                <c:pt idx="137">
                  <c:v>40694</c:v>
                </c:pt>
                <c:pt idx="138">
                  <c:v>40724</c:v>
                </c:pt>
                <c:pt idx="139">
                  <c:v>40755</c:v>
                </c:pt>
                <c:pt idx="140">
                  <c:v>40786</c:v>
                </c:pt>
                <c:pt idx="141">
                  <c:v>40816</c:v>
                </c:pt>
                <c:pt idx="142">
                  <c:v>40847</c:v>
                </c:pt>
                <c:pt idx="143">
                  <c:v>40877</c:v>
                </c:pt>
                <c:pt idx="144">
                  <c:v>40908</c:v>
                </c:pt>
                <c:pt idx="145">
                  <c:v>40939</c:v>
                </c:pt>
                <c:pt idx="146">
                  <c:v>40968</c:v>
                </c:pt>
                <c:pt idx="147">
                  <c:v>40999</c:v>
                </c:pt>
                <c:pt idx="148">
                  <c:v>41029</c:v>
                </c:pt>
                <c:pt idx="149">
                  <c:v>41060</c:v>
                </c:pt>
                <c:pt idx="150">
                  <c:v>41090</c:v>
                </c:pt>
                <c:pt idx="151">
                  <c:v>41121</c:v>
                </c:pt>
                <c:pt idx="152">
                  <c:v>41152</c:v>
                </c:pt>
                <c:pt idx="153">
                  <c:v>41182</c:v>
                </c:pt>
                <c:pt idx="154">
                  <c:v>41213</c:v>
                </c:pt>
                <c:pt idx="155">
                  <c:v>41243</c:v>
                </c:pt>
                <c:pt idx="156">
                  <c:v>41274</c:v>
                </c:pt>
                <c:pt idx="157">
                  <c:v>41305</c:v>
                </c:pt>
                <c:pt idx="158">
                  <c:v>41333</c:v>
                </c:pt>
                <c:pt idx="159">
                  <c:v>41364</c:v>
                </c:pt>
                <c:pt idx="160">
                  <c:v>41394</c:v>
                </c:pt>
                <c:pt idx="161">
                  <c:v>41425</c:v>
                </c:pt>
                <c:pt idx="162">
                  <c:v>41455</c:v>
                </c:pt>
                <c:pt idx="163">
                  <c:v>41486</c:v>
                </c:pt>
                <c:pt idx="164">
                  <c:v>41517</c:v>
                </c:pt>
                <c:pt idx="165">
                  <c:v>41547</c:v>
                </c:pt>
                <c:pt idx="166">
                  <c:v>41578</c:v>
                </c:pt>
                <c:pt idx="167">
                  <c:v>41608</c:v>
                </c:pt>
                <c:pt idx="168">
                  <c:v>41639</c:v>
                </c:pt>
                <c:pt idx="169">
                  <c:v>41670</c:v>
                </c:pt>
                <c:pt idx="170">
                  <c:v>41698</c:v>
                </c:pt>
                <c:pt idx="171">
                  <c:v>41729</c:v>
                </c:pt>
                <c:pt idx="172">
                  <c:v>41759</c:v>
                </c:pt>
                <c:pt idx="173">
                  <c:v>41790</c:v>
                </c:pt>
                <c:pt idx="174">
                  <c:v>41820</c:v>
                </c:pt>
                <c:pt idx="175">
                  <c:v>41851</c:v>
                </c:pt>
                <c:pt idx="176">
                  <c:v>41882</c:v>
                </c:pt>
                <c:pt idx="177">
                  <c:v>41912</c:v>
                </c:pt>
                <c:pt idx="178">
                  <c:v>41943</c:v>
                </c:pt>
                <c:pt idx="179">
                  <c:v>41973</c:v>
                </c:pt>
                <c:pt idx="180">
                  <c:v>42004</c:v>
                </c:pt>
                <c:pt idx="181">
                  <c:v>42035</c:v>
                </c:pt>
                <c:pt idx="182">
                  <c:v>42063</c:v>
                </c:pt>
                <c:pt idx="183">
                  <c:v>42094</c:v>
                </c:pt>
                <c:pt idx="184">
                  <c:v>42124</c:v>
                </c:pt>
                <c:pt idx="185">
                  <c:v>42155</c:v>
                </c:pt>
                <c:pt idx="186">
                  <c:v>42185</c:v>
                </c:pt>
                <c:pt idx="187">
                  <c:v>42216</c:v>
                </c:pt>
                <c:pt idx="188">
                  <c:v>42247</c:v>
                </c:pt>
                <c:pt idx="189">
                  <c:v>42277</c:v>
                </c:pt>
                <c:pt idx="190">
                  <c:v>42308</c:v>
                </c:pt>
                <c:pt idx="191">
                  <c:v>42338</c:v>
                </c:pt>
                <c:pt idx="192">
                  <c:v>42369</c:v>
                </c:pt>
                <c:pt idx="193">
                  <c:v>42400</c:v>
                </c:pt>
                <c:pt idx="194">
                  <c:v>42429</c:v>
                </c:pt>
                <c:pt idx="195">
                  <c:v>42460</c:v>
                </c:pt>
                <c:pt idx="196">
                  <c:v>42490</c:v>
                </c:pt>
                <c:pt idx="197">
                  <c:v>42521</c:v>
                </c:pt>
                <c:pt idx="198">
                  <c:v>42551</c:v>
                </c:pt>
                <c:pt idx="199">
                  <c:v>42582</c:v>
                </c:pt>
                <c:pt idx="200">
                  <c:v>42613</c:v>
                </c:pt>
                <c:pt idx="201">
                  <c:v>42643</c:v>
                </c:pt>
                <c:pt idx="202">
                  <c:v>42674</c:v>
                </c:pt>
                <c:pt idx="203">
                  <c:v>42704</c:v>
                </c:pt>
                <c:pt idx="204">
                  <c:v>42735</c:v>
                </c:pt>
                <c:pt idx="205">
                  <c:v>42766</c:v>
                </c:pt>
                <c:pt idx="206">
                  <c:v>42794</c:v>
                </c:pt>
                <c:pt idx="207">
                  <c:v>42825</c:v>
                </c:pt>
                <c:pt idx="208">
                  <c:v>42855</c:v>
                </c:pt>
                <c:pt idx="209">
                  <c:v>42886</c:v>
                </c:pt>
                <c:pt idx="210">
                  <c:v>42916</c:v>
                </c:pt>
                <c:pt idx="211">
                  <c:v>42947</c:v>
                </c:pt>
                <c:pt idx="212">
                  <c:v>42978</c:v>
                </c:pt>
                <c:pt idx="213">
                  <c:v>43008</c:v>
                </c:pt>
                <c:pt idx="214">
                  <c:v>43039</c:v>
                </c:pt>
                <c:pt idx="215">
                  <c:v>43069</c:v>
                </c:pt>
                <c:pt idx="216">
                  <c:v>43100</c:v>
                </c:pt>
                <c:pt idx="217">
                  <c:v>43131</c:v>
                </c:pt>
                <c:pt idx="218">
                  <c:v>43159</c:v>
                </c:pt>
                <c:pt idx="219">
                  <c:v>43190</c:v>
                </c:pt>
                <c:pt idx="220">
                  <c:v>43220</c:v>
                </c:pt>
                <c:pt idx="221">
                  <c:v>43251</c:v>
                </c:pt>
                <c:pt idx="222">
                  <c:v>43281</c:v>
                </c:pt>
                <c:pt idx="223">
                  <c:v>43312</c:v>
                </c:pt>
                <c:pt idx="224">
                  <c:v>43343</c:v>
                </c:pt>
                <c:pt idx="225">
                  <c:v>43373</c:v>
                </c:pt>
                <c:pt idx="226">
                  <c:v>43404</c:v>
                </c:pt>
                <c:pt idx="227">
                  <c:v>43434</c:v>
                </c:pt>
                <c:pt idx="228">
                  <c:v>43465</c:v>
                </c:pt>
                <c:pt idx="229">
                  <c:v>43496</c:v>
                </c:pt>
                <c:pt idx="230">
                  <c:v>43524</c:v>
                </c:pt>
                <c:pt idx="231">
                  <c:v>43555</c:v>
                </c:pt>
                <c:pt idx="232">
                  <c:v>43585</c:v>
                </c:pt>
                <c:pt idx="233">
                  <c:v>43616</c:v>
                </c:pt>
                <c:pt idx="234">
                  <c:v>43646</c:v>
                </c:pt>
                <c:pt idx="235">
                  <c:v>43677</c:v>
                </c:pt>
                <c:pt idx="236">
                  <c:v>43708</c:v>
                </c:pt>
                <c:pt idx="237">
                  <c:v>43738</c:v>
                </c:pt>
                <c:pt idx="238">
                  <c:v>43769</c:v>
                </c:pt>
                <c:pt idx="239">
                  <c:v>43799</c:v>
                </c:pt>
                <c:pt idx="240">
                  <c:v>43830</c:v>
                </c:pt>
                <c:pt idx="241">
                  <c:v>43861</c:v>
                </c:pt>
                <c:pt idx="242">
                  <c:v>43890</c:v>
                </c:pt>
                <c:pt idx="243">
                  <c:v>43921</c:v>
                </c:pt>
                <c:pt idx="244">
                  <c:v>43951</c:v>
                </c:pt>
                <c:pt idx="245">
                  <c:v>43982</c:v>
                </c:pt>
                <c:pt idx="246">
                  <c:v>44012</c:v>
                </c:pt>
                <c:pt idx="247">
                  <c:v>44043</c:v>
                </c:pt>
                <c:pt idx="248">
                  <c:v>44074</c:v>
                </c:pt>
                <c:pt idx="249">
                  <c:v>44104</c:v>
                </c:pt>
                <c:pt idx="250">
                  <c:v>44135</c:v>
                </c:pt>
                <c:pt idx="251">
                  <c:v>44165</c:v>
                </c:pt>
                <c:pt idx="252">
                  <c:v>44196</c:v>
                </c:pt>
                <c:pt idx="253">
                  <c:v>44227</c:v>
                </c:pt>
                <c:pt idx="254">
                  <c:v>44255</c:v>
                </c:pt>
                <c:pt idx="255">
                  <c:v>44286</c:v>
                </c:pt>
                <c:pt idx="256">
                  <c:v>44316</c:v>
                </c:pt>
                <c:pt idx="257">
                  <c:v>44347</c:v>
                </c:pt>
                <c:pt idx="258">
                  <c:v>44377</c:v>
                </c:pt>
                <c:pt idx="259">
                  <c:v>44408</c:v>
                </c:pt>
                <c:pt idx="260">
                  <c:v>44439</c:v>
                </c:pt>
                <c:pt idx="261">
                  <c:v>44469</c:v>
                </c:pt>
                <c:pt idx="262">
                  <c:v>44500</c:v>
                </c:pt>
                <c:pt idx="263">
                  <c:v>44530</c:v>
                </c:pt>
                <c:pt idx="264">
                  <c:v>44561</c:v>
                </c:pt>
                <c:pt idx="265">
                  <c:v>44592</c:v>
                </c:pt>
                <c:pt idx="266">
                  <c:v>44620</c:v>
                </c:pt>
                <c:pt idx="267">
                  <c:v>44651</c:v>
                </c:pt>
                <c:pt idx="268">
                  <c:v>44681</c:v>
                </c:pt>
                <c:pt idx="269">
                  <c:v>44712</c:v>
                </c:pt>
                <c:pt idx="270">
                  <c:v>44742</c:v>
                </c:pt>
                <c:pt idx="271">
                  <c:v>44773</c:v>
                </c:pt>
                <c:pt idx="272">
                  <c:v>44804</c:v>
                </c:pt>
                <c:pt idx="273">
                  <c:v>44834</c:v>
                </c:pt>
                <c:pt idx="274">
                  <c:v>44865</c:v>
                </c:pt>
                <c:pt idx="275">
                  <c:v>44895</c:v>
                </c:pt>
                <c:pt idx="276">
                  <c:v>44909</c:v>
                </c:pt>
                <c:pt idx="277">
                  <c:v>44926</c:v>
                </c:pt>
                <c:pt idx="278">
                  <c:v>44957</c:v>
                </c:pt>
                <c:pt idx="279">
                  <c:v>44985</c:v>
                </c:pt>
                <c:pt idx="280">
                  <c:v>45016</c:v>
                </c:pt>
                <c:pt idx="281">
                  <c:v>45046</c:v>
                </c:pt>
                <c:pt idx="282">
                  <c:v>45077</c:v>
                </c:pt>
                <c:pt idx="283">
                  <c:v>45107</c:v>
                </c:pt>
                <c:pt idx="284">
                  <c:v>45138</c:v>
                </c:pt>
                <c:pt idx="285">
                  <c:v>45169</c:v>
                </c:pt>
                <c:pt idx="286">
                  <c:v>45199</c:v>
                </c:pt>
                <c:pt idx="287">
                  <c:v>45230</c:v>
                </c:pt>
                <c:pt idx="288">
                  <c:v>45260</c:v>
                </c:pt>
                <c:pt idx="289">
                  <c:v>45291</c:v>
                </c:pt>
                <c:pt idx="290">
                  <c:v>45322</c:v>
                </c:pt>
                <c:pt idx="291">
                  <c:v>45351</c:v>
                </c:pt>
                <c:pt idx="292">
                  <c:v>45382</c:v>
                </c:pt>
                <c:pt idx="293">
                  <c:v>45412</c:v>
                </c:pt>
                <c:pt idx="294">
                  <c:v>45443</c:v>
                </c:pt>
                <c:pt idx="295">
                  <c:v>45473</c:v>
                </c:pt>
                <c:pt idx="296">
                  <c:v>45504</c:v>
                </c:pt>
                <c:pt idx="297">
                  <c:v>45535</c:v>
                </c:pt>
                <c:pt idx="298">
                  <c:v>45565</c:v>
                </c:pt>
                <c:pt idx="299">
                  <c:v>45596</c:v>
                </c:pt>
                <c:pt idx="300">
                  <c:v>45626</c:v>
                </c:pt>
                <c:pt idx="301">
                  <c:v>45657</c:v>
                </c:pt>
                <c:pt idx="302">
                  <c:v>45688</c:v>
                </c:pt>
                <c:pt idx="303">
                  <c:v>45716</c:v>
                </c:pt>
                <c:pt idx="304">
                  <c:v>45747</c:v>
                </c:pt>
                <c:pt idx="305">
                  <c:v>45777</c:v>
                </c:pt>
                <c:pt idx="306">
                  <c:v>45808</c:v>
                </c:pt>
                <c:pt idx="307">
                  <c:v>45838</c:v>
                </c:pt>
                <c:pt idx="308">
                  <c:v>45869</c:v>
                </c:pt>
                <c:pt idx="309">
                  <c:v>45900</c:v>
                </c:pt>
                <c:pt idx="310">
                  <c:v>45930</c:v>
                </c:pt>
                <c:pt idx="311">
                  <c:v>45961</c:v>
                </c:pt>
                <c:pt idx="312">
                  <c:v>45991</c:v>
                </c:pt>
                <c:pt idx="313">
                  <c:v>46022</c:v>
                </c:pt>
                <c:pt idx="314">
                  <c:v>46053</c:v>
                </c:pt>
                <c:pt idx="315">
                  <c:v>46081</c:v>
                </c:pt>
                <c:pt idx="316">
                  <c:v>46112</c:v>
                </c:pt>
                <c:pt idx="317">
                  <c:v>46142</c:v>
                </c:pt>
              </c:numCache>
            </c:numRef>
          </c:cat>
          <c:val>
            <c:numRef>
              <c:f>Sheet1!$B$2:$B$319</c:f>
              <c:numCache>
                <c:formatCode>0</c:formatCode>
                <c:ptCount val="318"/>
                <c:pt idx="0">
                  <c:v>1</c:v>
                </c:pt>
                <c:pt idx="1">
                  <c:v>1.1113068043735819</c:v>
                </c:pt>
                <c:pt idx="2">
                  <c:v>1.2071025027755653</c:v>
                </c:pt>
                <c:pt idx="3">
                  <c:v>1.5625336038231032</c:v>
                </c:pt>
                <c:pt idx="4">
                  <c:v>1.4404328420954615</c:v>
                </c:pt>
                <c:pt idx="5">
                  <c:v>1.3633640888165148</c:v>
                </c:pt>
                <c:pt idx="6">
                  <c:v>1.4233342295623725</c:v>
                </c:pt>
                <c:pt idx="7">
                  <c:v>1.4128479852371942</c:v>
                </c:pt>
                <c:pt idx="8">
                  <c:v>1.492728245786306</c:v>
                </c:pt>
                <c:pt idx="9">
                  <c:v>1.473994565957945</c:v>
                </c:pt>
                <c:pt idx="10">
                  <c:v>1.4000606239434183</c:v>
                </c:pt>
                <c:pt idx="11">
                  <c:v>1.2459292431099152</c:v>
                </c:pt>
                <c:pt idx="12">
                  <c:v>1.1622621949530896</c:v>
                </c:pt>
                <c:pt idx="13">
                  <c:v>1.306360578882394</c:v>
                </c:pt>
                <c:pt idx="14">
                  <c:v>1.2665306515265378</c:v>
                </c:pt>
                <c:pt idx="15">
                  <c:v>1.0031351489979741</c:v>
                </c:pt>
                <c:pt idx="16">
                  <c:v>1.2011722533802598</c:v>
                </c:pt>
                <c:pt idx="17">
                  <c:v>1.4959997235595353</c:v>
                </c:pt>
                <c:pt idx="18">
                  <c:v>1.3052808472077866</c:v>
                </c:pt>
                <c:pt idx="19">
                  <c:v>1.4068112305586518</c:v>
                </c:pt>
                <c:pt idx="20">
                  <c:v>1.1971249471448078</c:v>
                </c:pt>
                <c:pt idx="21">
                  <c:v>1.018275344331725</c:v>
                </c:pt>
                <c:pt idx="22">
                  <c:v>1.1578577180761256</c:v>
                </c:pt>
                <c:pt idx="23">
                  <c:v>1.6708254498211188</c:v>
                </c:pt>
                <c:pt idx="24">
                  <c:v>1.4643877417912179</c:v>
                </c:pt>
                <c:pt idx="25">
                  <c:v>1.4542262921417934</c:v>
                </c:pt>
                <c:pt idx="26">
                  <c:v>1.5777470703538576</c:v>
                </c:pt>
                <c:pt idx="27">
                  <c:v>1.5792966971610218</c:v>
                </c:pt>
                <c:pt idx="28">
                  <c:v>1.6640670758812284</c:v>
                </c:pt>
                <c:pt idx="29">
                  <c:v>1.6179332292214559</c:v>
                </c:pt>
                <c:pt idx="30">
                  <c:v>1.4511933630551419</c:v>
                </c:pt>
                <c:pt idx="31">
                  <c:v>1.2649035608929406</c:v>
                </c:pt>
                <c:pt idx="32">
                  <c:v>1.2538444243994971</c:v>
                </c:pt>
                <c:pt idx="33">
                  <c:v>1.1716987439849182</c:v>
                </c:pt>
                <c:pt idx="34">
                  <c:v>1.5180508981196414</c:v>
                </c:pt>
                <c:pt idx="35">
                  <c:v>1.5798015727587065</c:v>
                </c:pt>
                <c:pt idx="36">
                  <c:v>1.3400045295407039</c:v>
                </c:pt>
                <c:pt idx="37">
                  <c:v>1.2250016477333125</c:v>
                </c:pt>
                <c:pt idx="38">
                  <c:v>1.1883357632007445</c:v>
                </c:pt>
                <c:pt idx="39">
                  <c:v>1.2377968144445284</c:v>
                </c:pt>
                <c:pt idx="40">
                  <c:v>1.3031708902991386</c:v>
                </c:pt>
                <c:pt idx="41">
                  <c:v>1.3617195521098302</c:v>
                </c:pt>
                <c:pt idx="42">
                  <c:v>1.3823100367475412</c:v>
                </c:pt>
                <c:pt idx="43">
                  <c:v>1.5969590138945313</c:v>
                </c:pt>
                <c:pt idx="44">
                  <c:v>1.8458863107259413</c:v>
                </c:pt>
                <c:pt idx="45">
                  <c:v>1.7614021446422143</c:v>
                </c:pt>
                <c:pt idx="46">
                  <c:v>1.7003317754364833</c:v>
                </c:pt>
                <c:pt idx="47">
                  <c:v>2.4617709621096973</c:v>
                </c:pt>
                <c:pt idx="48">
                  <c:v>2.7082649289135863</c:v>
                </c:pt>
                <c:pt idx="49">
                  <c:v>2.8864406369487807</c:v>
                </c:pt>
                <c:pt idx="50">
                  <c:v>3.7557516241810451</c:v>
                </c:pt>
                <c:pt idx="51">
                  <c:v>4.71942386453195</c:v>
                </c:pt>
                <c:pt idx="52">
                  <c:v>5.2274285147085182</c:v>
                </c:pt>
                <c:pt idx="53">
                  <c:v>5.0781027089064752</c:v>
                </c:pt>
                <c:pt idx="54">
                  <c:v>4.7713003461459156</c:v>
                </c:pt>
                <c:pt idx="55">
                  <c:v>4.811455451219933</c:v>
                </c:pt>
                <c:pt idx="56">
                  <c:v>3.704215932214546</c:v>
                </c:pt>
                <c:pt idx="57">
                  <c:v>3.9904677237739263</c:v>
                </c:pt>
                <c:pt idx="58">
                  <c:v>4.0329458034132237</c:v>
                </c:pt>
                <c:pt idx="59">
                  <c:v>4.5409108959985423</c:v>
                </c:pt>
                <c:pt idx="60">
                  <c:v>4.8678859687473794</c:v>
                </c:pt>
                <c:pt idx="61">
                  <c:v>4.8976131186470848</c:v>
                </c:pt>
                <c:pt idx="62">
                  <c:v>5.432797858157584</c:v>
                </c:pt>
                <c:pt idx="63">
                  <c:v>5.8158865389338281</c:v>
                </c:pt>
                <c:pt idx="64">
                  <c:v>5.6166015561466942</c:v>
                </c:pt>
                <c:pt idx="65">
                  <c:v>5.0027321481601463</c:v>
                </c:pt>
                <c:pt idx="66">
                  <c:v>5.4794695051534053</c:v>
                </c:pt>
                <c:pt idx="67">
                  <c:v>5.6405997922228792</c:v>
                </c:pt>
                <c:pt idx="68">
                  <c:v>5.5515620861610451</c:v>
                </c:pt>
                <c:pt idx="69">
                  <c:v>5.575295729802157</c:v>
                </c:pt>
                <c:pt idx="70">
                  <c:v>5.881024476116588</c:v>
                </c:pt>
                <c:pt idx="71">
                  <c:v>5.9642777848135919</c:v>
                </c:pt>
                <c:pt idx="72">
                  <c:v>6.0603645695895692</c:v>
                </c:pt>
                <c:pt idx="73">
                  <c:v>6.489190081235475</c:v>
                </c:pt>
                <c:pt idx="74">
                  <c:v>7.2754115683063478</c:v>
                </c:pt>
                <c:pt idx="75">
                  <c:v>7.406827374213008</c:v>
                </c:pt>
                <c:pt idx="76">
                  <c:v>8.0832211004428522</c:v>
                </c:pt>
                <c:pt idx="77">
                  <c:v>7.602079276417788</c:v>
                </c:pt>
                <c:pt idx="78">
                  <c:v>7.4246671225374463</c:v>
                </c:pt>
                <c:pt idx="79">
                  <c:v>7.4333877533075929</c:v>
                </c:pt>
                <c:pt idx="80">
                  <c:v>7.5165339088628738</c:v>
                </c:pt>
                <c:pt idx="81">
                  <c:v>7.1762609133125252</c:v>
                </c:pt>
                <c:pt idx="82">
                  <c:v>7.8857003670622365</c:v>
                </c:pt>
                <c:pt idx="83">
                  <c:v>7.7531813277862929</c:v>
                </c:pt>
                <c:pt idx="84">
                  <c:v>7.7949531247285044</c:v>
                </c:pt>
                <c:pt idx="85">
                  <c:v>8.2889966298297342</c:v>
                </c:pt>
                <c:pt idx="86">
                  <c:v>7.7460357997785332</c:v>
                </c:pt>
                <c:pt idx="87">
                  <c:v>7.9669219117480736</c:v>
                </c:pt>
                <c:pt idx="88">
                  <c:v>8.4896324139294492</c:v>
                </c:pt>
                <c:pt idx="89">
                  <c:v>8.5312120472359787</c:v>
                </c:pt>
                <c:pt idx="90">
                  <c:v>8.5701246693120563</c:v>
                </c:pt>
                <c:pt idx="91">
                  <c:v>8.2918409424817785</c:v>
                </c:pt>
                <c:pt idx="92">
                  <c:v>7.7829110148268112</c:v>
                </c:pt>
                <c:pt idx="93">
                  <c:v>7.7577540885520726</c:v>
                </c:pt>
                <c:pt idx="94">
                  <c:v>7.7463221949360266</c:v>
                </c:pt>
                <c:pt idx="95">
                  <c:v>7.1337169639946119</c:v>
                </c:pt>
                <c:pt idx="96">
                  <c:v>7.6799013866915811</c:v>
                </c:pt>
                <c:pt idx="97">
                  <c:v>7.268434400593037</c:v>
                </c:pt>
                <c:pt idx="98">
                  <c:v>7.5130400982508752</c:v>
                </c:pt>
                <c:pt idx="99">
                  <c:v>7.4118776038880947</c:v>
                </c:pt>
                <c:pt idx="100">
                  <c:v>7.4561588371744199</c:v>
                </c:pt>
                <c:pt idx="101">
                  <c:v>7.4870781166713583</c:v>
                </c:pt>
                <c:pt idx="102">
                  <c:v>6.8998922268003096</c:v>
                </c:pt>
                <c:pt idx="103">
                  <c:v>6.0524623471408656</c:v>
                </c:pt>
                <c:pt idx="104">
                  <c:v>6.9287855491244343</c:v>
                </c:pt>
                <c:pt idx="105">
                  <c:v>6.1538422942740825</c:v>
                </c:pt>
                <c:pt idx="106">
                  <c:v>5.1145283650314006</c:v>
                </c:pt>
                <c:pt idx="107">
                  <c:v>7.350959532275593</c:v>
                </c:pt>
                <c:pt idx="108">
                  <c:v>8.574705911652007</c:v>
                </c:pt>
                <c:pt idx="109">
                  <c:v>9.6028572836538348</c:v>
                </c:pt>
                <c:pt idx="110">
                  <c:v>9.59762040891572</c:v>
                </c:pt>
                <c:pt idx="111">
                  <c:v>8.9433225812950177</c:v>
                </c:pt>
                <c:pt idx="112">
                  <c:v>9.2163645636374447</c:v>
                </c:pt>
                <c:pt idx="113">
                  <c:v>10.078876671837749</c:v>
                </c:pt>
                <c:pt idx="114">
                  <c:v>9.3014289333501843</c:v>
                </c:pt>
                <c:pt idx="115">
                  <c:v>8.8272170817444877</c:v>
                </c:pt>
                <c:pt idx="116">
                  <c:v>9.0894401704149423</c:v>
                </c:pt>
                <c:pt idx="117">
                  <c:v>10.776895375310234</c:v>
                </c:pt>
                <c:pt idx="118">
                  <c:v>10.568705742642301</c:v>
                </c:pt>
                <c:pt idx="119">
                  <c:v>10.141117273436905</c:v>
                </c:pt>
                <c:pt idx="120">
                  <c:v>9.4071310726317261</c:v>
                </c:pt>
                <c:pt idx="121">
                  <c:v>8.84247128911354</c:v>
                </c:pt>
                <c:pt idx="122">
                  <c:v>8.6674094597540883</c:v>
                </c:pt>
                <c:pt idx="123">
                  <c:v>8.9735499671115342</c:v>
                </c:pt>
                <c:pt idx="124">
                  <c:v>8.1724287193375282</c:v>
                </c:pt>
                <c:pt idx="125">
                  <c:v>8.8297209151928602</c:v>
                </c:pt>
                <c:pt idx="126">
                  <c:v>8.6821839233680418</c:v>
                </c:pt>
                <c:pt idx="127">
                  <c:v>8.9594669502069557</c:v>
                </c:pt>
                <c:pt idx="128">
                  <c:v>8.4850651735826332</c:v>
                </c:pt>
                <c:pt idx="129">
                  <c:v>8.905707440486454</c:v>
                </c:pt>
                <c:pt idx="130">
                  <c:v>9.7591362636556376</c:v>
                </c:pt>
                <c:pt idx="131">
                  <c:v>10.219087720504513</c:v>
                </c:pt>
                <c:pt idx="132">
                  <c:v>10.852939775476891</c:v>
                </c:pt>
                <c:pt idx="133">
                  <c:v>11.887715378244691</c:v>
                </c:pt>
                <c:pt idx="134">
                  <c:v>12.100328100885536</c:v>
                </c:pt>
                <c:pt idx="135">
                  <c:v>12.285887647426536</c:v>
                </c:pt>
                <c:pt idx="136">
                  <c:v>14.238201983836539</c:v>
                </c:pt>
                <c:pt idx="137">
                  <c:v>15.207018013243077</c:v>
                </c:pt>
                <c:pt idx="138">
                  <c:v>15.126561223456715</c:v>
                </c:pt>
                <c:pt idx="139">
                  <c:v>17.002536751729732</c:v>
                </c:pt>
                <c:pt idx="140">
                  <c:v>14.123168285955549</c:v>
                </c:pt>
                <c:pt idx="141">
                  <c:v>15.292741505608126</c:v>
                </c:pt>
                <c:pt idx="142">
                  <c:v>17.717954850516051</c:v>
                </c:pt>
                <c:pt idx="143">
                  <c:v>15.914890945301828</c:v>
                </c:pt>
                <c:pt idx="144">
                  <c:v>16.164333098230166</c:v>
                </c:pt>
                <c:pt idx="145">
                  <c:v>17.27957762181013</c:v>
                </c:pt>
                <c:pt idx="146">
                  <c:v>17.476479075345502</c:v>
                </c:pt>
                <c:pt idx="147">
                  <c:v>18.155767922586342</c:v>
                </c:pt>
                <c:pt idx="148">
                  <c:v>22.216715206357332</c:v>
                </c:pt>
                <c:pt idx="149">
                  <c:v>23.354347199649748</c:v>
                </c:pt>
                <c:pt idx="150">
                  <c:v>20.789699269841407</c:v>
                </c:pt>
                <c:pt idx="151">
                  <c:v>18.666890780558766</c:v>
                </c:pt>
                <c:pt idx="152">
                  <c:v>18.467675896523087</c:v>
                </c:pt>
                <c:pt idx="153">
                  <c:v>19.33430434810003</c:v>
                </c:pt>
                <c:pt idx="154">
                  <c:v>19.679074250387579</c:v>
                </c:pt>
                <c:pt idx="155">
                  <c:v>16.554642190323417</c:v>
                </c:pt>
                <c:pt idx="156">
                  <c:v>17.147774340217453</c:v>
                </c:pt>
                <c:pt idx="157">
                  <c:v>17.545806904786563</c:v>
                </c:pt>
                <c:pt idx="158">
                  <c:v>18.062159344442041</c:v>
                </c:pt>
                <c:pt idx="159">
                  <c:v>17.62477527355253</c:v>
                </c:pt>
                <c:pt idx="160">
                  <c:v>15.948961471613865</c:v>
                </c:pt>
                <c:pt idx="161">
                  <c:v>15.164746914659574</c:v>
                </c:pt>
                <c:pt idx="162">
                  <c:v>15.168464797032128</c:v>
                </c:pt>
                <c:pt idx="163">
                  <c:v>17.763251351804701</c:v>
                </c:pt>
                <c:pt idx="164">
                  <c:v>17.022617796731122</c:v>
                </c:pt>
                <c:pt idx="165">
                  <c:v>17.072373446359855</c:v>
                </c:pt>
                <c:pt idx="166">
                  <c:v>18.496923441711388</c:v>
                </c:pt>
                <c:pt idx="167">
                  <c:v>20.557264706185553</c:v>
                </c:pt>
                <c:pt idx="168">
                  <c:v>19.864142509243173</c:v>
                </c:pt>
                <c:pt idx="169">
                  <c:v>19.077280806890698</c:v>
                </c:pt>
                <c:pt idx="170">
                  <c:v>18.906737275584746</c:v>
                </c:pt>
                <c:pt idx="171">
                  <c:v>18.440710950532004</c:v>
                </c:pt>
                <c:pt idx="172">
                  <c:v>18.415471217537945</c:v>
                </c:pt>
                <c:pt idx="173">
                  <c:v>23.865390287007095</c:v>
                </c:pt>
                <c:pt idx="174">
                  <c:v>24.067855672642846</c:v>
                </c:pt>
                <c:pt idx="175">
                  <c:v>24.833916717016582</c:v>
                </c:pt>
                <c:pt idx="176">
                  <c:v>23.883830191106014</c:v>
                </c:pt>
                <c:pt idx="177">
                  <c:v>23.242713675494489</c:v>
                </c:pt>
                <c:pt idx="178">
                  <c:v>24.629747301684002</c:v>
                </c:pt>
                <c:pt idx="179">
                  <c:v>23.847603729884511</c:v>
                </c:pt>
                <c:pt idx="180">
                  <c:v>24.370749500904722</c:v>
                </c:pt>
                <c:pt idx="181">
                  <c:v>26.695550611202066</c:v>
                </c:pt>
                <c:pt idx="182">
                  <c:v>29.274929570024902</c:v>
                </c:pt>
                <c:pt idx="183">
                  <c:v>36.056142133346455</c:v>
                </c:pt>
                <c:pt idx="184">
                  <c:v>38.108729372970011</c:v>
                </c:pt>
                <c:pt idx="185">
                  <c:v>45.878755475187319</c:v>
                </c:pt>
                <c:pt idx="186">
                  <c:v>43.949269544953289</c:v>
                </c:pt>
                <c:pt idx="187">
                  <c:v>55.749617874882091</c:v>
                </c:pt>
                <c:pt idx="188">
                  <c:v>54.026122129094666</c:v>
                </c:pt>
                <c:pt idx="189">
                  <c:v>62.995742304296556</c:v>
                </c:pt>
                <c:pt idx="190">
                  <c:v>85.176903412384419</c:v>
                </c:pt>
                <c:pt idx="191">
                  <c:v>114.68514997940321</c:v>
                </c:pt>
                <c:pt idx="192">
                  <c:v>117.17408221169585</c:v>
                </c:pt>
                <c:pt idx="193">
                  <c:v>101.1933690240559</c:v>
                </c:pt>
                <c:pt idx="194">
                  <c:v>88.574842399544792</c:v>
                </c:pt>
                <c:pt idx="195">
                  <c:v>89.159461782424501</c:v>
                </c:pt>
                <c:pt idx="196">
                  <c:v>97.633910318437415</c:v>
                </c:pt>
                <c:pt idx="197">
                  <c:v>118.53302648264038</c:v>
                </c:pt>
                <c:pt idx="198">
                  <c:v>115.27034374833717</c:v>
                </c:pt>
                <c:pt idx="199">
                  <c:v>128.36009227257094</c:v>
                </c:pt>
                <c:pt idx="200">
                  <c:v>108.89324311874203</c:v>
                </c:pt>
                <c:pt idx="201">
                  <c:v>112.67527818834989</c:v>
                </c:pt>
                <c:pt idx="202">
                  <c:v>103.65555739095328</c:v>
                </c:pt>
                <c:pt idx="203">
                  <c:v>98.885055678127245</c:v>
                </c:pt>
                <c:pt idx="204">
                  <c:v>109.14630086331688</c:v>
                </c:pt>
                <c:pt idx="205">
                  <c:v>114.64553771578736</c:v>
                </c:pt>
                <c:pt idx="206">
                  <c:v>115.57306052133356</c:v>
                </c:pt>
                <c:pt idx="207">
                  <c:v>116.69307306587181</c:v>
                </c:pt>
                <c:pt idx="208">
                  <c:v>119.13383057871455</c:v>
                </c:pt>
                <c:pt idx="209">
                  <c:v>135.27232259744659</c:v>
                </c:pt>
                <c:pt idx="210">
                  <c:v>127.81338328512959</c:v>
                </c:pt>
                <c:pt idx="211">
                  <c:v>132.14002138672092</c:v>
                </c:pt>
                <c:pt idx="212">
                  <c:v>136.97772745754102</c:v>
                </c:pt>
                <c:pt idx="213">
                  <c:v>152.16502998211138</c:v>
                </c:pt>
                <c:pt idx="214">
                  <c:v>154.83193336258907</c:v>
                </c:pt>
                <c:pt idx="215">
                  <c:v>159.87554751959726</c:v>
                </c:pt>
                <c:pt idx="216">
                  <c:v>165.18743308562651</c:v>
                </c:pt>
                <c:pt idx="217">
                  <c:v>168.89139558451109</c:v>
                </c:pt>
                <c:pt idx="218">
                  <c:v>161.41419755074205</c:v>
                </c:pt>
                <c:pt idx="219">
                  <c:v>158.33487654300745</c:v>
                </c:pt>
                <c:pt idx="220">
                  <c:v>160.46695741676737</c:v>
                </c:pt>
                <c:pt idx="221">
                  <c:v>160.54062592411302</c:v>
                </c:pt>
                <c:pt idx="222">
                  <c:v>157.96588718229819</c:v>
                </c:pt>
                <c:pt idx="223">
                  <c:v>164.30418176191975</c:v>
                </c:pt>
                <c:pt idx="224">
                  <c:v>165.26742458104403</c:v>
                </c:pt>
                <c:pt idx="225">
                  <c:v>166.76045481068707</c:v>
                </c:pt>
                <c:pt idx="226">
                  <c:v>153.53138628623265</c:v>
                </c:pt>
                <c:pt idx="227">
                  <c:v>147.6579202368988</c:v>
                </c:pt>
                <c:pt idx="228">
                  <c:v>136.51205055353086</c:v>
                </c:pt>
                <c:pt idx="229">
                  <c:v>156.02727450201826</c:v>
                </c:pt>
                <c:pt idx="230">
                  <c:v>159.49630352190329</c:v>
                </c:pt>
                <c:pt idx="231">
                  <c:v>152.23253905923636</c:v>
                </c:pt>
                <c:pt idx="232">
                  <c:v>145.83267447464456</c:v>
                </c:pt>
                <c:pt idx="233">
                  <c:v>148.11413358055518</c:v>
                </c:pt>
                <c:pt idx="234">
                  <c:v>152.70915469263403</c:v>
                </c:pt>
                <c:pt idx="235">
                  <c:v>146.37112319303733</c:v>
                </c:pt>
                <c:pt idx="236">
                  <c:v>142.28038863238976</c:v>
                </c:pt>
                <c:pt idx="237">
                  <c:v>142.07593695123268</c:v>
                </c:pt>
                <c:pt idx="238">
                  <c:v>148.92817430869914</c:v>
                </c:pt>
                <c:pt idx="239">
                  <c:v>163.19208447752166</c:v>
                </c:pt>
                <c:pt idx="240">
                  <c:v>166.0693049157409</c:v>
                </c:pt>
                <c:pt idx="241">
                  <c:v>160.15127992640817</c:v>
                </c:pt>
                <c:pt idx="242">
                  <c:v>152.29810021788074</c:v>
                </c:pt>
                <c:pt idx="243">
                  <c:v>127.91125227571528</c:v>
                </c:pt>
                <c:pt idx="244">
                  <c:v>142.40567085472378</c:v>
                </c:pt>
                <c:pt idx="245">
                  <c:v>145.28996723152525</c:v>
                </c:pt>
                <c:pt idx="246">
                  <c:v>166.52312723516567</c:v>
                </c:pt>
                <c:pt idx="247">
                  <c:v>174.39522705729746</c:v>
                </c:pt>
                <c:pt idx="248">
                  <c:v>190.15865284168802</c:v>
                </c:pt>
                <c:pt idx="249">
                  <c:v>191.9991168670123</c:v>
                </c:pt>
                <c:pt idx="250">
                  <c:v>179.60593074574993</c:v>
                </c:pt>
                <c:pt idx="251">
                  <c:v>186.14645893082351</c:v>
                </c:pt>
                <c:pt idx="252">
                  <c:v>205.54597463033616</c:v>
                </c:pt>
                <c:pt idx="253">
                  <c:v>213.70840019731585</c:v>
                </c:pt>
                <c:pt idx="254">
                  <c:v>220.55276784872996</c:v>
                </c:pt>
                <c:pt idx="255">
                  <c:v>217.88430474225603</c:v>
                </c:pt>
                <c:pt idx="256">
                  <c:v>249.9756639149806</c:v>
                </c:pt>
                <c:pt idx="257">
                  <c:v>261.15665111816099</c:v>
                </c:pt>
                <c:pt idx="258">
                  <c:v>253.85844606288742</c:v>
                </c:pt>
                <c:pt idx="259">
                  <c:v>254.00229979893027</c:v>
                </c:pt>
                <c:pt idx="260">
                  <c:v>269.22271319204111</c:v>
                </c:pt>
                <c:pt idx="261">
                  <c:v>265.45527611209701</c:v>
                </c:pt>
                <c:pt idx="262">
                  <c:v>254.53934872808495</c:v>
                </c:pt>
                <c:pt idx="263">
                  <c:v>267.0286111109757</c:v>
                </c:pt>
                <c:pt idx="264">
                  <c:v>268.05769133760111</c:v>
                </c:pt>
                <c:pt idx="265">
                  <c:v>260.4609012769144</c:v>
                </c:pt>
                <c:pt idx="266">
                  <c:v>234.17704444882719</c:v>
                </c:pt>
                <c:pt idx="267">
                  <c:v>231.01634581280908</c:v>
                </c:pt>
                <c:pt idx="268">
                  <c:v>240.35155597857866</c:v>
                </c:pt>
                <c:pt idx="269">
                  <c:v>239.63246932442416</c:v>
                </c:pt>
                <c:pt idx="270">
                  <c:v>207.99990823290997</c:v>
                </c:pt>
                <c:pt idx="271">
                  <c:v>208.0945184282335</c:v>
                </c:pt>
                <c:pt idx="272">
                  <c:v>205.82298141207337</c:v>
                </c:pt>
                <c:pt idx="273">
                  <c:v>180.78163979823836</c:v>
                </c:pt>
                <c:pt idx="274">
                  <c:v>190.8473371773625</c:v>
                </c:pt>
                <c:pt idx="275">
                  <c:v>202.74531983734141</c:v>
                </c:pt>
                <c:pt idx="276">
                  <c:v>194.31112280131205</c:v>
                </c:pt>
              </c:numCache>
            </c:numRef>
          </c:val>
          <c:smooth val="0"/>
          <c:extLst>
            <c:ext xmlns:c16="http://schemas.microsoft.com/office/drawing/2014/chart" uri="{C3380CC4-5D6E-409C-BE32-E72D297353CC}">
              <c16:uniqueId val="{00000000-F29A-9B44-91C1-32DFE9311D3A}"/>
            </c:ext>
          </c:extLst>
        </c:ser>
        <c:ser>
          <c:idx val="1"/>
          <c:order val="1"/>
          <c:tx>
            <c:strRef>
              <c:f>Sheet1!$C$1</c:f>
              <c:strCache>
                <c:ptCount val="1"/>
                <c:pt idx="0">
                  <c:v>DF DEUTSCHE FINANCE SECURITIES GLOBAL OPPORTUNITIES FUND - KLASSE A</c:v>
                </c:pt>
              </c:strCache>
            </c:strRef>
          </c:tx>
          <c:spPr>
            <a:ln w="22225" cap="rnd">
              <a:solidFill>
                <a:schemeClr val="accent4"/>
              </a:solidFill>
              <a:round/>
            </a:ln>
            <a:effectLst/>
          </c:spPr>
          <c:marker>
            <c:symbol val="none"/>
          </c:marker>
          <c:cat>
            <c:numRef>
              <c:f>Sheet1!$A$2:$A$319</c:f>
              <c:numCache>
                <c:formatCode>m/d/yy</c:formatCode>
                <c:ptCount val="318"/>
                <c:pt idx="0">
                  <c:v>36539</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pt idx="121">
                  <c:v>40209</c:v>
                </c:pt>
                <c:pt idx="122">
                  <c:v>40237</c:v>
                </c:pt>
                <c:pt idx="123">
                  <c:v>40268</c:v>
                </c:pt>
                <c:pt idx="124">
                  <c:v>40298</c:v>
                </c:pt>
                <c:pt idx="125">
                  <c:v>40329</c:v>
                </c:pt>
                <c:pt idx="126">
                  <c:v>40359</c:v>
                </c:pt>
                <c:pt idx="127">
                  <c:v>40390</c:v>
                </c:pt>
                <c:pt idx="128">
                  <c:v>40421</c:v>
                </c:pt>
                <c:pt idx="129">
                  <c:v>40451</c:v>
                </c:pt>
                <c:pt idx="130">
                  <c:v>40482</c:v>
                </c:pt>
                <c:pt idx="131">
                  <c:v>40512</c:v>
                </c:pt>
                <c:pt idx="132">
                  <c:v>40543</c:v>
                </c:pt>
                <c:pt idx="133">
                  <c:v>40574</c:v>
                </c:pt>
                <c:pt idx="134">
                  <c:v>40602</c:v>
                </c:pt>
                <c:pt idx="135">
                  <c:v>40633</c:v>
                </c:pt>
                <c:pt idx="136">
                  <c:v>40663</c:v>
                </c:pt>
                <c:pt idx="137">
                  <c:v>40694</c:v>
                </c:pt>
                <c:pt idx="138">
                  <c:v>40724</c:v>
                </c:pt>
                <c:pt idx="139">
                  <c:v>40755</c:v>
                </c:pt>
                <c:pt idx="140">
                  <c:v>40786</c:v>
                </c:pt>
                <c:pt idx="141">
                  <c:v>40816</c:v>
                </c:pt>
                <c:pt idx="142">
                  <c:v>40847</c:v>
                </c:pt>
                <c:pt idx="143">
                  <c:v>40877</c:v>
                </c:pt>
                <c:pt idx="144">
                  <c:v>40908</c:v>
                </c:pt>
                <c:pt idx="145">
                  <c:v>40939</c:v>
                </c:pt>
                <c:pt idx="146">
                  <c:v>40968</c:v>
                </c:pt>
                <c:pt idx="147">
                  <c:v>40999</c:v>
                </c:pt>
                <c:pt idx="148">
                  <c:v>41029</c:v>
                </c:pt>
                <c:pt idx="149">
                  <c:v>41060</c:v>
                </c:pt>
                <c:pt idx="150">
                  <c:v>41090</c:v>
                </c:pt>
                <c:pt idx="151">
                  <c:v>41121</c:v>
                </c:pt>
                <c:pt idx="152">
                  <c:v>41152</c:v>
                </c:pt>
                <c:pt idx="153">
                  <c:v>41182</c:v>
                </c:pt>
                <c:pt idx="154">
                  <c:v>41213</c:v>
                </c:pt>
                <c:pt idx="155">
                  <c:v>41243</c:v>
                </c:pt>
                <c:pt idx="156">
                  <c:v>41274</c:v>
                </c:pt>
                <c:pt idx="157">
                  <c:v>41305</c:v>
                </c:pt>
                <c:pt idx="158">
                  <c:v>41333</c:v>
                </c:pt>
                <c:pt idx="159">
                  <c:v>41364</c:v>
                </c:pt>
                <c:pt idx="160">
                  <c:v>41394</c:v>
                </c:pt>
                <c:pt idx="161">
                  <c:v>41425</c:v>
                </c:pt>
                <c:pt idx="162">
                  <c:v>41455</c:v>
                </c:pt>
                <c:pt idx="163">
                  <c:v>41486</c:v>
                </c:pt>
                <c:pt idx="164">
                  <c:v>41517</c:v>
                </c:pt>
                <c:pt idx="165">
                  <c:v>41547</c:v>
                </c:pt>
                <c:pt idx="166">
                  <c:v>41578</c:v>
                </c:pt>
                <c:pt idx="167">
                  <c:v>41608</c:v>
                </c:pt>
                <c:pt idx="168">
                  <c:v>41639</c:v>
                </c:pt>
                <c:pt idx="169">
                  <c:v>41670</c:v>
                </c:pt>
                <c:pt idx="170">
                  <c:v>41698</c:v>
                </c:pt>
                <c:pt idx="171">
                  <c:v>41729</c:v>
                </c:pt>
                <c:pt idx="172">
                  <c:v>41759</c:v>
                </c:pt>
                <c:pt idx="173">
                  <c:v>41790</c:v>
                </c:pt>
                <c:pt idx="174">
                  <c:v>41820</c:v>
                </c:pt>
                <c:pt idx="175">
                  <c:v>41851</c:v>
                </c:pt>
                <c:pt idx="176">
                  <c:v>41882</c:v>
                </c:pt>
                <c:pt idx="177">
                  <c:v>41912</c:v>
                </c:pt>
                <c:pt idx="178">
                  <c:v>41943</c:v>
                </c:pt>
                <c:pt idx="179">
                  <c:v>41973</c:v>
                </c:pt>
                <c:pt idx="180">
                  <c:v>42004</c:v>
                </c:pt>
                <c:pt idx="181">
                  <c:v>42035</c:v>
                </c:pt>
                <c:pt idx="182">
                  <c:v>42063</c:v>
                </c:pt>
                <c:pt idx="183">
                  <c:v>42094</c:v>
                </c:pt>
                <c:pt idx="184">
                  <c:v>42124</c:v>
                </c:pt>
                <c:pt idx="185">
                  <c:v>42155</c:v>
                </c:pt>
                <c:pt idx="186">
                  <c:v>42185</c:v>
                </c:pt>
                <c:pt idx="187">
                  <c:v>42216</c:v>
                </c:pt>
                <c:pt idx="188">
                  <c:v>42247</c:v>
                </c:pt>
                <c:pt idx="189">
                  <c:v>42277</c:v>
                </c:pt>
                <c:pt idx="190">
                  <c:v>42308</c:v>
                </c:pt>
                <c:pt idx="191">
                  <c:v>42338</c:v>
                </c:pt>
                <c:pt idx="192">
                  <c:v>42369</c:v>
                </c:pt>
                <c:pt idx="193">
                  <c:v>42400</c:v>
                </c:pt>
                <c:pt idx="194">
                  <c:v>42429</c:v>
                </c:pt>
                <c:pt idx="195">
                  <c:v>42460</c:v>
                </c:pt>
                <c:pt idx="196">
                  <c:v>42490</c:v>
                </c:pt>
                <c:pt idx="197">
                  <c:v>42521</c:v>
                </c:pt>
                <c:pt idx="198">
                  <c:v>42551</c:v>
                </c:pt>
                <c:pt idx="199">
                  <c:v>42582</c:v>
                </c:pt>
                <c:pt idx="200">
                  <c:v>42613</c:v>
                </c:pt>
                <c:pt idx="201">
                  <c:v>42643</c:v>
                </c:pt>
                <c:pt idx="202">
                  <c:v>42674</c:v>
                </c:pt>
                <c:pt idx="203">
                  <c:v>42704</c:v>
                </c:pt>
                <c:pt idx="204">
                  <c:v>42735</c:v>
                </c:pt>
                <c:pt idx="205">
                  <c:v>42766</c:v>
                </c:pt>
                <c:pt idx="206">
                  <c:v>42794</c:v>
                </c:pt>
                <c:pt idx="207">
                  <c:v>42825</c:v>
                </c:pt>
                <c:pt idx="208">
                  <c:v>42855</c:v>
                </c:pt>
                <c:pt idx="209">
                  <c:v>42886</c:v>
                </c:pt>
                <c:pt idx="210">
                  <c:v>42916</c:v>
                </c:pt>
                <c:pt idx="211">
                  <c:v>42947</c:v>
                </c:pt>
                <c:pt idx="212">
                  <c:v>42978</c:v>
                </c:pt>
                <c:pt idx="213">
                  <c:v>43008</c:v>
                </c:pt>
                <c:pt idx="214">
                  <c:v>43039</c:v>
                </c:pt>
                <c:pt idx="215">
                  <c:v>43069</c:v>
                </c:pt>
                <c:pt idx="216">
                  <c:v>43100</c:v>
                </c:pt>
                <c:pt idx="217">
                  <c:v>43131</c:v>
                </c:pt>
                <c:pt idx="218">
                  <c:v>43159</c:v>
                </c:pt>
                <c:pt idx="219">
                  <c:v>43190</c:v>
                </c:pt>
                <c:pt idx="220">
                  <c:v>43220</c:v>
                </c:pt>
                <c:pt idx="221">
                  <c:v>43251</c:v>
                </c:pt>
                <c:pt idx="222">
                  <c:v>43281</c:v>
                </c:pt>
                <c:pt idx="223">
                  <c:v>43312</c:v>
                </c:pt>
                <c:pt idx="224">
                  <c:v>43343</c:v>
                </c:pt>
                <c:pt idx="225">
                  <c:v>43373</c:v>
                </c:pt>
                <c:pt idx="226">
                  <c:v>43404</c:v>
                </c:pt>
                <c:pt idx="227">
                  <c:v>43434</c:v>
                </c:pt>
                <c:pt idx="228">
                  <c:v>43465</c:v>
                </c:pt>
                <c:pt idx="229">
                  <c:v>43496</c:v>
                </c:pt>
                <c:pt idx="230">
                  <c:v>43524</c:v>
                </c:pt>
                <c:pt idx="231">
                  <c:v>43555</c:v>
                </c:pt>
                <c:pt idx="232">
                  <c:v>43585</c:v>
                </c:pt>
                <c:pt idx="233">
                  <c:v>43616</c:v>
                </c:pt>
                <c:pt idx="234">
                  <c:v>43646</c:v>
                </c:pt>
                <c:pt idx="235">
                  <c:v>43677</c:v>
                </c:pt>
                <c:pt idx="236">
                  <c:v>43708</c:v>
                </c:pt>
                <c:pt idx="237">
                  <c:v>43738</c:v>
                </c:pt>
                <c:pt idx="238">
                  <c:v>43769</c:v>
                </c:pt>
                <c:pt idx="239">
                  <c:v>43799</c:v>
                </c:pt>
                <c:pt idx="240">
                  <c:v>43830</c:v>
                </c:pt>
                <c:pt idx="241">
                  <c:v>43861</c:v>
                </c:pt>
                <c:pt idx="242">
                  <c:v>43890</c:v>
                </c:pt>
                <c:pt idx="243">
                  <c:v>43921</c:v>
                </c:pt>
                <c:pt idx="244">
                  <c:v>43951</c:v>
                </c:pt>
                <c:pt idx="245">
                  <c:v>43982</c:v>
                </c:pt>
                <c:pt idx="246">
                  <c:v>44012</c:v>
                </c:pt>
                <c:pt idx="247">
                  <c:v>44043</c:v>
                </c:pt>
                <c:pt idx="248">
                  <c:v>44074</c:v>
                </c:pt>
                <c:pt idx="249">
                  <c:v>44104</c:v>
                </c:pt>
                <c:pt idx="250">
                  <c:v>44135</c:v>
                </c:pt>
                <c:pt idx="251">
                  <c:v>44165</c:v>
                </c:pt>
                <c:pt idx="252">
                  <c:v>44196</c:v>
                </c:pt>
                <c:pt idx="253">
                  <c:v>44227</c:v>
                </c:pt>
                <c:pt idx="254">
                  <c:v>44255</c:v>
                </c:pt>
                <c:pt idx="255">
                  <c:v>44286</c:v>
                </c:pt>
                <c:pt idx="256">
                  <c:v>44316</c:v>
                </c:pt>
                <c:pt idx="257">
                  <c:v>44347</c:v>
                </c:pt>
                <c:pt idx="258">
                  <c:v>44377</c:v>
                </c:pt>
                <c:pt idx="259">
                  <c:v>44408</c:v>
                </c:pt>
                <c:pt idx="260">
                  <c:v>44439</c:v>
                </c:pt>
                <c:pt idx="261">
                  <c:v>44469</c:v>
                </c:pt>
                <c:pt idx="262">
                  <c:v>44500</c:v>
                </c:pt>
                <c:pt idx="263">
                  <c:v>44530</c:v>
                </c:pt>
                <c:pt idx="264">
                  <c:v>44561</c:v>
                </c:pt>
                <c:pt idx="265">
                  <c:v>44592</c:v>
                </c:pt>
                <c:pt idx="266">
                  <c:v>44620</c:v>
                </c:pt>
                <c:pt idx="267">
                  <c:v>44651</c:v>
                </c:pt>
                <c:pt idx="268">
                  <c:v>44681</c:v>
                </c:pt>
                <c:pt idx="269">
                  <c:v>44712</c:v>
                </c:pt>
                <c:pt idx="270">
                  <c:v>44742</c:v>
                </c:pt>
                <c:pt idx="271">
                  <c:v>44773</c:v>
                </c:pt>
                <c:pt idx="272">
                  <c:v>44804</c:v>
                </c:pt>
                <c:pt idx="273">
                  <c:v>44834</c:v>
                </c:pt>
                <c:pt idx="274">
                  <c:v>44865</c:v>
                </c:pt>
                <c:pt idx="275">
                  <c:v>44895</c:v>
                </c:pt>
                <c:pt idx="276">
                  <c:v>44909</c:v>
                </c:pt>
                <c:pt idx="277">
                  <c:v>44926</c:v>
                </c:pt>
                <c:pt idx="278">
                  <c:v>44957</c:v>
                </c:pt>
                <c:pt idx="279">
                  <c:v>44985</c:v>
                </c:pt>
                <c:pt idx="280">
                  <c:v>45016</c:v>
                </c:pt>
                <c:pt idx="281">
                  <c:v>45046</c:v>
                </c:pt>
                <c:pt idx="282">
                  <c:v>45077</c:v>
                </c:pt>
                <c:pt idx="283">
                  <c:v>45107</c:v>
                </c:pt>
                <c:pt idx="284">
                  <c:v>45138</c:v>
                </c:pt>
                <c:pt idx="285">
                  <c:v>45169</c:v>
                </c:pt>
                <c:pt idx="286">
                  <c:v>45199</c:v>
                </c:pt>
                <c:pt idx="287">
                  <c:v>45230</c:v>
                </c:pt>
                <c:pt idx="288">
                  <c:v>45260</c:v>
                </c:pt>
                <c:pt idx="289">
                  <c:v>45291</c:v>
                </c:pt>
                <c:pt idx="290">
                  <c:v>45322</c:v>
                </c:pt>
                <c:pt idx="291">
                  <c:v>45351</c:v>
                </c:pt>
                <c:pt idx="292">
                  <c:v>45382</c:v>
                </c:pt>
                <c:pt idx="293">
                  <c:v>45412</c:v>
                </c:pt>
                <c:pt idx="294">
                  <c:v>45443</c:v>
                </c:pt>
                <c:pt idx="295">
                  <c:v>45473</c:v>
                </c:pt>
                <c:pt idx="296">
                  <c:v>45504</c:v>
                </c:pt>
                <c:pt idx="297">
                  <c:v>45535</c:v>
                </c:pt>
                <c:pt idx="298">
                  <c:v>45565</c:v>
                </c:pt>
                <c:pt idx="299">
                  <c:v>45596</c:v>
                </c:pt>
                <c:pt idx="300">
                  <c:v>45626</c:v>
                </c:pt>
                <c:pt idx="301">
                  <c:v>45657</c:v>
                </c:pt>
                <c:pt idx="302">
                  <c:v>45688</c:v>
                </c:pt>
                <c:pt idx="303">
                  <c:v>45716</c:v>
                </c:pt>
                <c:pt idx="304">
                  <c:v>45747</c:v>
                </c:pt>
                <c:pt idx="305">
                  <c:v>45777</c:v>
                </c:pt>
                <c:pt idx="306">
                  <c:v>45808</c:v>
                </c:pt>
                <c:pt idx="307">
                  <c:v>45838</c:v>
                </c:pt>
                <c:pt idx="308">
                  <c:v>45869</c:v>
                </c:pt>
                <c:pt idx="309">
                  <c:v>45900</c:v>
                </c:pt>
                <c:pt idx="310">
                  <c:v>45930</c:v>
                </c:pt>
                <c:pt idx="311">
                  <c:v>45961</c:v>
                </c:pt>
                <c:pt idx="312">
                  <c:v>45991</c:v>
                </c:pt>
                <c:pt idx="313">
                  <c:v>46022</c:v>
                </c:pt>
                <c:pt idx="314">
                  <c:v>46053</c:v>
                </c:pt>
                <c:pt idx="315">
                  <c:v>46081</c:v>
                </c:pt>
                <c:pt idx="316">
                  <c:v>46112</c:v>
                </c:pt>
                <c:pt idx="317">
                  <c:v>46142</c:v>
                </c:pt>
              </c:numCache>
            </c:numRef>
          </c:cat>
          <c:val>
            <c:numRef>
              <c:f>Sheet1!$C$2:$C$319</c:f>
              <c:numCache>
                <c:formatCode>General</c:formatCode>
                <c:ptCount val="318"/>
                <c:pt idx="277" formatCode="0">
                  <c:v>187.88590167336883</c:v>
                </c:pt>
                <c:pt idx="278" formatCode="0">
                  <c:v>206.48660593903236</c:v>
                </c:pt>
                <c:pt idx="279" formatCode="0">
                  <c:v>206.99187495845908</c:v>
                </c:pt>
                <c:pt idx="280" formatCode="0">
                  <c:v>205.46311228429633</c:v>
                </c:pt>
                <c:pt idx="281" formatCode="0">
                  <c:v>209.02590665204849</c:v>
                </c:pt>
                <c:pt idx="282" formatCode="0">
                  <c:v>212.32958870214594</c:v>
                </c:pt>
                <c:pt idx="283" formatCode="0">
                  <c:v>214.35066477985265</c:v>
                </c:pt>
                <c:pt idx="284" formatCode="0">
                  <c:v>219.67542290765681</c:v>
                </c:pt>
                <c:pt idx="285" formatCode="0">
                  <c:v>211.29313943152718</c:v>
                </c:pt>
                <c:pt idx="286" formatCode="0">
                  <c:v>201.18775904299378</c:v>
                </c:pt>
                <c:pt idx="287" formatCode="0">
                  <c:v>192.59818571274039</c:v>
                </c:pt>
                <c:pt idx="288" formatCode="0">
                  <c:v>197.98772191995818</c:v>
                </c:pt>
                <c:pt idx="289" formatCode="0">
                  <c:v>211.09880519328613</c:v>
                </c:pt>
                <c:pt idx="290" formatCode="0">
                  <c:v>211.56764302076715</c:v>
                </c:pt>
                <c:pt idx="291" formatCode="0">
                  <c:v>204.28650307112409</c:v>
                </c:pt>
                <c:pt idx="292" formatCode="0">
                  <c:v>216.58152408929357</c:v>
                </c:pt>
                <c:pt idx="293" formatCode="0">
                  <c:v>218.20099471866257</c:v>
                </c:pt>
                <c:pt idx="294" formatCode="0">
                  <c:v>227.16638412284939</c:v>
                </c:pt>
                <c:pt idx="295" formatCode="0">
                  <c:v>225.33962125292115</c:v>
                </c:pt>
                <c:pt idx="296" formatCode="0">
                  <c:v>221.82860892844911</c:v>
                </c:pt>
                <c:pt idx="297" formatCode="0">
                  <c:v>216.37423184873427</c:v>
                </c:pt>
                <c:pt idx="298" formatCode="0">
                  <c:v>213.92559225712839</c:v>
                </c:pt>
                <c:pt idx="299" formatCode="0">
                  <c:v>210.05181851167768</c:v>
                </c:pt>
                <c:pt idx="300" formatCode="0">
                  <c:v>212.32</c:v>
                </c:pt>
                <c:pt idx="301" formatCode="0">
                  <c:v>212.86</c:v>
                </c:pt>
                <c:pt idx="302" formatCode="0">
                  <c:v>224.46</c:v>
                </c:pt>
                <c:pt idx="303" formatCode="0">
                  <c:v>228.66</c:v>
                </c:pt>
                <c:pt idx="304" formatCode="0">
                  <c:v>231.43</c:v>
                </c:pt>
                <c:pt idx="305" formatCode="0">
                  <c:v>240.68</c:v>
                </c:pt>
                <c:pt idx="306" formatCode="0">
                  <c:v>247.6</c:v>
                </c:pt>
                <c:pt idx="307" formatCode="0">
                  <c:v>246.09</c:v>
                </c:pt>
                <c:pt idx="308" formatCode="0">
                  <c:v>252.31</c:v>
                </c:pt>
                <c:pt idx="309" formatCode="0">
                  <c:v>253.47954290883689</c:v>
                </c:pt>
                <c:pt idx="310" formatCode="0">
                  <c:v>257.50878583470694</c:v>
                </c:pt>
                <c:pt idx="311">
                  <c:v>260</c:v>
                </c:pt>
                <c:pt idx="312">
                  <c:v>255</c:v>
                </c:pt>
                <c:pt idx="313">
                  <c:v>259</c:v>
                </c:pt>
                <c:pt idx="314">
                  <c:v>276</c:v>
                </c:pt>
                <c:pt idx="315">
                  <c:v>289</c:v>
                </c:pt>
                <c:pt idx="316">
                  <c:v>272</c:v>
                </c:pt>
                <c:pt idx="317">
                  <c:v>294</c:v>
                </c:pt>
              </c:numCache>
            </c:numRef>
          </c:val>
          <c:smooth val="0"/>
          <c:extLst>
            <c:ext xmlns:c16="http://schemas.microsoft.com/office/drawing/2014/chart" uri="{C3380CC4-5D6E-409C-BE32-E72D297353CC}">
              <c16:uniqueId val="{00000003-F29A-9B44-91C1-32DFE9311D3A}"/>
            </c:ext>
          </c:extLst>
        </c:ser>
        <c:dLbls>
          <c:showLegendKey val="0"/>
          <c:showVal val="0"/>
          <c:showCatName val="0"/>
          <c:showSerName val="0"/>
          <c:showPercent val="0"/>
          <c:showBubbleSize val="0"/>
        </c:dLbls>
        <c:smooth val="0"/>
        <c:axId val="790583968"/>
        <c:axId val="23385744"/>
      </c:lineChart>
      <c:dateAx>
        <c:axId val="790583968"/>
        <c:scaling>
          <c:orientation val="minMax"/>
        </c:scaling>
        <c:delete val="0"/>
        <c:axPos val="b"/>
        <c:numFmt formatCode="m/d/yy" sourceLinked="1"/>
        <c:majorTickMark val="none"/>
        <c:minorTickMark val="none"/>
        <c:tickLblPos val="nextTo"/>
        <c:spPr>
          <a:noFill/>
          <a:ln w="6350" cap="flat" cmpd="sng" algn="ctr">
            <a:solidFill>
              <a:schemeClr val="bg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3385744"/>
        <c:crosses val="autoZero"/>
        <c:auto val="1"/>
        <c:lblOffset val="100"/>
        <c:baseTimeUnit val="days"/>
      </c:dateAx>
      <c:valAx>
        <c:axId val="23385744"/>
        <c:scaling>
          <c:orientation val="minMax"/>
          <c:min val="0"/>
        </c:scaling>
        <c:delete val="0"/>
        <c:axPos val="l"/>
        <c:majorGridlines>
          <c:spPr>
            <a:ln w="6350" cap="flat" cmpd="sng" algn="ctr">
              <a:solidFill>
                <a:schemeClr val="bg1"/>
              </a:solidFill>
              <a:round/>
            </a:ln>
            <a:effectLst/>
          </c:spPr>
        </c:majorGridlines>
        <c:numFmt formatCode="#0\x"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90583968"/>
        <c:crosses val="autoZero"/>
        <c:crossBetween val="between"/>
      </c:valAx>
      <c:spPr>
        <a:noFill/>
        <a:ln>
          <a:noFill/>
        </a:ln>
        <a:effectLst/>
      </c:spPr>
    </c:plotArea>
    <c:legend>
      <c:legendPos val="b"/>
      <c:layout>
        <c:manualLayout>
          <c:xMode val="edge"/>
          <c:yMode val="edge"/>
          <c:x val="4.9999954516138131E-2"/>
          <c:y val="0.93016074845656249"/>
          <c:w val="0.89999986354841444"/>
          <c:h val="6.9839251543437481E-2"/>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dLbl>
              <c:idx val="1"/>
              <c:layout>
                <c:manualLayout>
                  <c:x val="0"/>
                  <c:y val="-1.36608642056315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D7-394B-B279-C0D2825AD6F8}"/>
                </c:ext>
              </c:extLst>
            </c:dLbl>
            <c:dLbl>
              <c:idx val="6"/>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D7-394B-B279-C0D2825AD6F8}"/>
                </c:ext>
              </c:extLst>
            </c:dLbl>
            <c:dLbl>
              <c:idx val="8"/>
              <c:layout>
                <c:manualLayout>
                  <c:x val="0"/>
                  <c:y val="-1.36608642056315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D7-394B-B279-C0D2825AD6F8}"/>
                </c:ext>
              </c:extLst>
            </c:dLbl>
            <c:dLbl>
              <c:idx val="12"/>
              <c:layout>
                <c:manualLayout>
                  <c:x val="0"/>
                  <c:y val="-1.63930370467579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D7-394B-B279-C0D2825AD6F8}"/>
                </c:ext>
              </c:extLst>
            </c:dLbl>
            <c:dLbl>
              <c:idx val="15"/>
              <c:layout>
                <c:manualLayout>
                  <c:x val="0"/>
                  <c:y val="-0.43987982742133441"/>
                </c:manualLayout>
              </c:layout>
              <c:tx>
                <c:rich>
                  <a:bodyPr/>
                  <a:lstStyle/>
                  <a:p>
                    <a:r>
                      <a:rPr lang="en-US" dirty="0"/>
                      <a:t>389,7%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2D7-394B-B279-C0D2825AD6F8}"/>
                </c:ext>
              </c:extLst>
            </c:dLbl>
            <c:dLbl>
              <c:idx val="20"/>
              <c:layout>
                <c:manualLayout>
                  <c:x val="6.094657094479496E-8"/>
                  <c:y val="-2.1857382729010506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6534526780959354E-2"/>
                      <c:h val="5.2840222747382662E-2"/>
                    </c:manualLayout>
                  </c15:layout>
                </c:ext>
                <c:ext xmlns:c16="http://schemas.microsoft.com/office/drawing/2014/chart" uri="{C3380CC4-5D6E-409C-BE32-E72D297353CC}">
                  <c16:uniqueId val="{00000005-12D7-394B-B279-C0D2825AD6F8}"/>
                </c:ext>
              </c:extLst>
            </c:dLbl>
            <c:dLbl>
              <c:idx val="21"/>
              <c:layout>
                <c:manualLayout>
                  <c:x val="-1.1352183473258272E-16"/>
                  <c:y val="-1.63930370467579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D7-394B-B279-C0D2825AD6F8}"/>
                </c:ext>
              </c:extLst>
            </c:dLbl>
            <c:dLbl>
              <c:idx val="22"/>
              <c:tx>
                <c:rich>
                  <a:bodyPr/>
                  <a:lstStyle/>
                  <a:p>
                    <a:r>
                      <a:rPr lang="en-US"/>
                      <a:t>-29.9%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2D7-394B-B279-C0D2825AD6F8}"/>
                </c:ext>
              </c:extLst>
            </c:dLbl>
            <c:dLbl>
              <c:idx val="23"/>
              <c:tx>
                <c:rich>
                  <a:bodyPr/>
                  <a:lstStyle/>
                  <a:p>
                    <a:r>
                      <a:rPr lang="en-US" dirty="0"/>
                      <a:t>12.40%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2D7-394B-B279-C0D2825AD6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Sheet1!$A$2:$A$28</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numCache>
            </c:numRef>
          </c:cat>
          <c:val>
            <c:numRef>
              <c:f>Sheet1!$B$2:$B$28</c:f>
              <c:numCache>
                <c:formatCode>0.00%</c:formatCode>
                <c:ptCount val="27"/>
                <c:pt idx="0">
                  <c:v>0.159</c:v>
                </c:pt>
                <c:pt idx="1">
                  <c:v>0.26400000000000001</c:v>
                </c:pt>
                <c:pt idx="2">
                  <c:v>-8.5000000000000006E-2</c:v>
                </c:pt>
                <c:pt idx="3">
                  <c:v>1.022</c:v>
                </c:pt>
                <c:pt idx="4">
                  <c:v>0.78500000000000003</c:v>
                </c:pt>
                <c:pt idx="5">
                  <c:v>0.245</c:v>
                </c:pt>
                <c:pt idx="6">
                  <c:v>0.28399999999999997</c:v>
                </c:pt>
                <c:pt idx="7">
                  <c:v>-1.4999999999999999E-2</c:v>
                </c:pt>
                <c:pt idx="8">
                  <c:v>0.114</c:v>
                </c:pt>
                <c:pt idx="9">
                  <c:v>9.6000000000000002E-2</c:v>
                </c:pt>
                <c:pt idx="10">
                  <c:v>0.154</c:v>
                </c:pt>
                <c:pt idx="11">
                  <c:v>0.48599999999999999</c:v>
                </c:pt>
                <c:pt idx="12">
                  <c:v>5.6000000000000001E-2</c:v>
                </c:pt>
                <c:pt idx="13">
                  <c:v>0.161</c:v>
                </c:pt>
                <c:pt idx="14">
                  <c:v>0.22600000000000001</c:v>
                </c:pt>
                <c:pt idx="15">
                  <c:v>0.36</c:v>
                </c:pt>
                <c:pt idx="16">
                  <c:v>-6.7000000000000004E-2</c:v>
                </c:pt>
                <c:pt idx="17">
                  <c:v>0.51500000000000001</c:v>
                </c:pt>
                <c:pt idx="18">
                  <c:v>-0.17399999999999999</c:v>
                </c:pt>
                <c:pt idx="19">
                  <c:v>0.215</c:v>
                </c:pt>
                <c:pt idx="20">
                  <c:v>0.23400000000000001</c:v>
                </c:pt>
                <c:pt idx="21">
                  <c:v>0.30199999999999999</c:v>
                </c:pt>
                <c:pt idx="22">
                  <c:v>-0.3</c:v>
                </c:pt>
                <c:pt idx="23">
                  <c:v>0.124</c:v>
                </c:pt>
                <c:pt idx="24">
                  <c:v>8.0000000000000002E-3</c:v>
                </c:pt>
                <c:pt idx="25">
                  <c:v>0.218</c:v>
                </c:pt>
                <c:pt idx="26">
                  <c:v>0.13500000000000001</c:v>
                </c:pt>
              </c:numCache>
            </c:numRef>
          </c:val>
          <c:extLst>
            <c:ext xmlns:c16="http://schemas.microsoft.com/office/drawing/2014/chart" uri="{C3380CC4-5D6E-409C-BE32-E72D297353CC}">
              <c16:uniqueId val="{00000009-12D7-394B-B279-C0D2825AD6F8}"/>
            </c:ext>
          </c:extLst>
        </c:ser>
        <c:ser>
          <c:idx val="1"/>
          <c:order val="1"/>
          <c:tx>
            <c:strRef>
              <c:f>Sheet1!$C$1</c:f>
              <c:strCache>
                <c:ptCount val="1"/>
                <c:pt idx="0">
                  <c:v>Column2</c:v>
                </c:pt>
              </c:strCache>
            </c:strRef>
          </c:tx>
          <c:spPr>
            <a:solidFill>
              <a:schemeClr val="accent2"/>
            </a:solidFill>
            <a:ln>
              <a:noFill/>
            </a:ln>
            <a:effectLst/>
          </c:spPr>
          <c:invertIfNegative val="0"/>
          <c:cat>
            <c:numRef>
              <c:f>Sheet1!$A$2:$A$28</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numCache>
            </c:numRef>
          </c:cat>
          <c:val>
            <c:numRef>
              <c:f>Sheet1!$C$2:$C$28</c:f>
              <c:numCache>
                <c:formatCode>General</c:formatCode>
                <c:ptCount val="27"/>
              </c:numCache>
            </c:numRef>
          </c:val>
          <c:extLst>
            <c:ext xmlns:c16="http://schemas.microsoft.com/office/drawing/2014/chart" uri="{C3380CC4-5D6E-409C-BE32-E72D297353CC}">
              <c16:uniqueId val="{0000000A-12D7-394B-B279-C0D2825AD6F8}"/>
            </c:ext>
          </c:extLst>
        </c:ser>
        <c:dLbls>
          <c:showLegendKey val="0"/>
          <c:showVal val="0"/>
          <c:showCatName val="0"/>
          <c:showSerName val="0"/>
          <c:showPercent val="0"/>
          <c:showBubbleSize val="0"/>
        </c:dLbls>
        <c:gapWidth val="5"/>
        <c:overlap val="19"/>
        <c:axId val="924301632"/>
        <c:axId val="641493760"/>
      </c:barChart>
      <c:catAx>
        <c:axId val="924301632"/>
        <c:scaling>
          <c:orientation val="minMax"/>
        </c:scaling>
        <c:delete val="1"/>
        <c:axPos val="b"/>
        <c:numFmt formatCode="General" sourceLinked="1"/>
        <c:majorTickMark val="none"/>
        <c:minorTickMark val="none"/>
        <c:tickLblPos val="nextTo"/>
        <c:crossAx val="641493760"/>
        <c:crosses val="autoZero"/>
        <c:auto val="1"/>
        <c:lblAlgn val="ctr"/>
        <c:lblOffset val="100"/>
        <c:noMultiLvlLbl val="0"/>
      </c:catAx>
      <c:valAx>
        <c:axId val="641493760"/>
        <c:scaling>
          <c:orientation val="minMax"/>
          <c:min val="-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924301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2700">
              <a:solidFill>
                <a:schemeClr val="accent5">
                  <a:lumMod val="20000"/>
                  <a:lumOff val="80000"/>
                </a:schemeClr>
              </a:solidFill>
            </a:ln>
          </c:spPr>
          <c:dPt>
            <c:idx val="0"/>
            <c:bubble3D val="0"/>
            <c:spPr>
              <a:solidFill>
                <a:schemeClr val="accent1"/>
              </a:solidFill>
              <a:ln w="12700">
                <a:solidFill>
                  <a:schemeClr val="accent5">
                    <a:lumMod val="20000"/>
                    <a:lumOff val="80000"/>
                  </a:schemeClr>
                </a:solidFill>
              </a:ln>
              <a:effectLst/>
            </c:spPr>
            <c:extLst>
              <c:ext xmlns:c16="http://schemas.microsoft.com/office/drawing/2014/chart" uri="{C3380CC4-5D6E-409C-BE32-E72D297353CC}">
                <c16:uniqueId val="{00000001-6D4F-344B-AB31-676E887948C9}"/>
              </c:ext>
            </c:extLst>
          </c:dPt>
          <c:dPt>
            <c:idx val="1"/>
            <c:bubble3D val="0"/>
            <c:spPr>
              <a:solidFill>
                <a:schemeClr val="accent2"/>
              </a:solidFill>
              <a:ln w="12700">
                <a:solidFill>
                  <a:schemeClr val="accent5">
                    <a:lumMod val="20000"/>
                    <a:lumOff val="80000"/>
                  </a:schemeClr>
                </a:solidFill>
              </a:ln>
              <a:effectLst/>
            </c:spPr>
            <c:extLst>
              <c:ext xmlns:c16="http://schemas.microsoft.com/office/drawing/2014/chart" uri="{C3380CC4-5D6E-409C-BE32-E72D297353CC}">
                <c16:uniqueId val="{00000003-6D4F-344B-AB31-676E887948C9}"/>
              </c:ext>
            </c:extLst>
          </c:dPt>
          <c:dPt>
            <c:idx val="2"/>
            <c:bubble3D val="0"/>
            <c:spPr>
              <a:solidFill>
                <a:schemeClr val="accent3"/>
              </a:solidFill>
              <a:ln w="12700">
                <a:solidFill>
                  <a:schemeClr val="accent5">
                    <a:lumMod val="20000"/>
                    <a:lumOff val="80000"/>
                  </a:schemeClr>
                </a:solidFill>
              </a:ln>
              <a:effectLst/>
            </c:spPr>
            <c:extLst>
              <c:ext xmlns:c16="http://schemas.microsoft.com/office/drawing/2014/chart" uri="{C3380CC4-5D6E-409C-BE32-E72D297353CC}">
                <c16:uniqueId val="{00000005-6D4F-344B-AB31-676E887948C9}"/>
              </c:ext>
            </c:extLst>
          </c:dPt>
          <c:dPt>
            <c:idx val="3"/>
            <c:bubble3D val="0"/>
            <c:spPr>
              <a:solidFill>
                <a:schemeClr val="accent4"/>
              </a:solidFill>
              <a:ln w="12700">
                <a:solidFill>
                  <a:schemeClr val="accent5">
                    <a:lumMod val="20000"/>
                    <a:lumOff val="80000"/>
                  </a:schemeClr>
                </a:solidFill>
              </a:ln>
              <a:effectLst/>
            </c:spPr>
            <c:extLst>
              <c:ext xmlns:c16="http://schemas.microsoft.com/office/drawing/2014/chart" uri="{C3380CC4-5D6E-409C-BE32-E72D297353CC}">
                <c16:uniqueId val="{00000007-6D4F-344B-AB31-676E887948C9}"/>
              </c:ext>
            </c:extLst>
          </c:dPt>
          <c:dPt>
            <c:idx val="4"/>
            <c:bubble3D val="0"/>
            <c:spPr>
              <a:solidFill>
                <a:schemeClr val="accent5"/>
              </a:solidFill>
              <a:ln w="12700">
                <a:solidFill>
                  <a:schemeClr val="accent5">
                    <a:lumMod val="20000"/>
                    <a:lumOff val="80000"/>
                  </a:schemeClr>
                </a:solidFill>
              </a:ln>
              <a:effectLst/>
            </c:spPr>
            <c:extLst>
              <c:ext xmlns:c16="http://schemas.microsoft.com/office/drawing/2014/chart" uri="{C3380CC4-5D6E-409C-BE32-E72D297353CC}">
                <c16:uniqueId val="{00000009-C85C-824E-9F1E-105A7C111AED}"/>
              </c:ext>
            </c:extLst>
          </c:dPt>
          <c:cat>
            <c:strRef>
              <c:f>Sheet1!$A$2:$A$6</c:f>
              <c:strCache>
                <c:ptCount val="5"/>
                <c:pt idx="0">
                  <c:v>Equities</c:v>
                </c:pt>
                <c:pt idx="1">
                  <c:v>Commodities</c:v>
                </c:pt>
                <c:pt idx="2">
                  <c:v>Bonds</c:v>
                </c:pt>
                <c:pt idx="3">
                  <c:v>Other</c:v>
                </c:pt>
                <c:pt idx="4">
                  <c:v>Cash</c:v>
                </c:pt>
              </c:strCache>
            </c:strRef>
          </c:cat>
          <c:val>
            <c:numRef>
              <c:f>Sheet1!$B$2:$B$6</c:f>
              <c:numCache>
                <c:formatCode>General</c:formatCode>
                <c:ptCount val="5"/>
                <c:pt idx="0">
                  <c:v>94.7</c:v>
                </c:pt>
                <c:pt idx="1">
                  <c:v>4.9000000000000004</c:v>
                </c:pt>
                <c:pt idx="2">
                  <c:v>0</c:v>
                </c:pt>
                <c:pt idx="3">
                  <c:v>0.5</c:v>
                </c:pt>
                <c:pt idx="4">
                  <c:v>0</c:v>
                </c:pt>
              </c:numCache>
            </c:numRef>
          </c:val>
          <c:extLst>
            <c:ext xmlns:c16="http://schemas.microsoft.com/office/drawing/2014/chart" uri="{C3380CC4-5D6E-409C-BE32-E72D297353CC}">
              <c16:uniqueId val="{00000008-6D4F-344B-AB31-676E887948C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2700">
              <a:solidFill>
                <a:schemeClr val="accent5">
                  <a:lumMod val="20000"/>
                  <a:lumOff val="80000"/>
                </a:schemeClr>
              </a:solidFill>
            </a:ln>
          </c:spPr>
          <c:dPt>
            <c:idx val="0"/>
            <c:bubble3D val="0"/>
            <c:spPr>
              <a:solidFill>
                <a:schemeClr val="accent1"/>
              </a:solidFill>
              <a:ln w="12700">
                <a:solidFill>
                  <a:schemeClr val="accent5">
                    <a:lumMod val="20000"/>
                    <a:lumOff val="80000"/>
                  </a:schemeClr>
                </a:solidFill>
              </a:ln>
              <a:effectLst/>
            </c:spPr>
            <c:extLst>
              <c:ext xmlns:c16="http://schemas.microsoft.com/office/drawing/2014/chart" uri="{C3380CC4-5D6E-409C-BE32-E72D297353CC}">
                <c16:uniqueId val="{00000001-99E4-BA44-857A-85BE4ECF542C}"/>
              </c:ext>
            </c:extLst>
          </c:dPt>
          <c:dPt>
            <c:idx val="1"/>
            <c:bubble3D val="0"/>
            <c:spPr>
              <a:solidFill>
                <a:schemeClr val="accent2"/>
              </a:solidFill>
              <a:ln w="12700">
                <a:solidFill>
                  <a:schemeClr val="accent5">
                    <a:lumMod val="20000"/>
                    <a:lumOff val="80000"/>
                  </a:schemeClr>
                </a:solidFill>
              </a:ln>
              <a:effectLst/>
            </c:spPr>
            <c:extLst>
              <c:ext xmlns:c16="http://schemas.microsoft.com/office/drawing/2014/chart" uri="{C3380CC4-5D6E-409C-BE32-E72D297353CC}">
                <c16:uniqueId val="{00000003-99E4-BA44-857A-85BE4ECF542C}"/>
              </c:ext>
            </c:extLst>
          </c:dPt>
          <c:dPt>
            <c:idx val="2"/>
            <c:bubble3D val="0"/>
            <c:spPr>
              <a:solidFill>
                <a:schemeClr val="accent3"/>
              </a:solidFill>
              <a:ln w="12700">
                <a:solidFill>
                  <a:schemeClr val="accent5">
                    <a:lumMod val="20000"/>
                    <a:lumOff val="80000"/>
                  </a:schemeClr>
                </a:solidFill>
              </a:ln>
              <a:effectLst/>
            </c:spPr>
            <c:extLst>
              <c:ext xmlns:c16="http://schemas.microsoft.com/office/drawing/2014/chart" uri="{C3380CC4-5D6E-409C-BE32-E72D297353CC}">
                <c16:uniqueId val="{00000005-99E4-BA44-857A-85BE4ECF542C}"/>
              </c:ext>
            </c:extLst>
          </c:dPt>
          <c:dPt>
            <c:idx val="3"/>
            <c:bubble3D val="0"/>
            <c:spPr>
              <a:solidFill>
                <a:schemeClr val="accent4"/>
              </a:solidFill>
              <a:ln w="12700">
                <a:solidFill>
                  <a:schemeClr val="accent5">
                    <a:lumMod val="20000"/>
                    <a:lumOff val="80000"/>
                  </a:schemeClr>
                </a:solidFill>
              </a:ln>
              <a:effectLst/>
            </c:spPr>
            <c:extLst>
              <c:ext xmlns:c16="http://schemas.microsoft.com/office/drawing/2014/chart" uri="{C3380CC4-5D6E-409C-BE32-E72D297353CC}">
                <c16:uniqueId val="{00000007-99E4-BA44-857A-85BE4ECF542C}"/>
              </c:ext>
            </c:extLst>
          </c:dPt>
          <c:dPt>
            <c:idx val="4"/>
            <c:bubble3D val="0"/>
            <c:spPr>
              <a:solidFill>
                <a:schemeClr val="accent5"/>
              </a:solidFill>
              <a:ln w="12700">
                <a:solidFill>
                  <a:schemeClr val="accent5">
                    <a:lumMod val="20000"/>
                    <a:lumOff val="80000"/>
                  </a:schemeClr>
                </a:solidFill>
              </a:ln>
              <a:effectLst/>
            </c:spPr>
            <c:extLst>
              <c:ext xmlns:c16="http://schemas.microsoft.com/office/drawing/2014/chart" uri="{C3380CC4-5D6E-409C-BE32-E72D297353CC}">
                <c16:uniqueId val="{00000008-7599-A741-B703-8845BE47071D}"/>
              </c:ext>
            </c:extLst>
          </c:dPt>
          <c:dPt>
            <c:idx val="5"/>
            <c:bubble3D val="0"/>
            <c:spPr>
              <a:solidFill>
                <a:schemeClr val="accent1">
                  <a:lumMod val="75000"/>
                  <a:lumOff val="25000"/>
                </a:schemeClr>
              </a:solidFill>
              <a:ln w="12700">
                <a:solidFill>
                  <a:schemeClr val="accent5">
                    <a:lumMod val="20000"/>
                    <a:lumOff val="80000"/>
                  </a:schemeClr>
                </a:solidFill>
              </a:ln>
              <a:effectLst/>
            </c:spPr>
            <c:extLst>
              <c:ext xmlns:c16="http://schemas.microsoft.com/office/drawing/2014/chart" uri="{C3380CC4-5D6E-409C-BE32-E72D297353CC}">
                <c16:uniqueId val="{0000000B-51BA-4241-8AB4-B530804595FE}"/>
              </c:ext>
            </c:extLst>
          </c:dPt>
          <c:cat>
            <c:strRef>
              <c:f>Sheet1!$A$2:$A$7</c:f>
              <c:strCache>
                <c:ptCount val="5"/>
                <c:pt idx="0">
                  <c:v>Technology</c:v>
                </c:pt>
                <c:pt idx="1">
                  <c:v>Consumer</c:v>
                </c:pt>
                <c:pt idx="2">
                  <c:v>Commucation</c:v>
                </c:pt>
                <c:pt idx="3">
                  <c:v>Finance</c:v>
                </c:pt>
                <c:pt idx="4">
                  <c:v>Other</c:v>
                </c:pt>
              </c:strCache>
            </c:strRef>
          </c:cat>
          <c:val>
            <c:numRef>
              <c:f>Sheet1!$B$2:$B$7</c:f>
              <c:numCache>
                <c:formatCode>General</c:formatCode>
                <c:ptCount val="6"/>
                <c:pt idx="0">
                  <c:v>37.700000000000003</c:v>
                </c:pt>
                <c:pt idx="1">
                  <c:v>19.5</c:v>
                </c:pt>
                <c:pt idx="2">
                  <c:v>17.3</c:v>
                </c:pt>
                <c:pt idx="3">
                  <c:v>9</c:v>
                </c:pt>
                <c:pt idx="4">
                  <c:v>16.5</c:v>
                </c:pt>
              </c:numCache>
            </c:numRef>
          </c:val>
          <c:extLst>
            <c:ext xmlns:c16="http://schemas.microsoft.com/office/drawing/2014/chart" uri="{C3380CC4-5D6E-409C-BE32-E72D297353CC}">
              <c16:uniqueId val="{00000008-99E4-BA44-857A-85BE4ECF542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2700">
              <a:solidFill>
                <a:schemeClr val="accent5">
                  <a:lumMod val="20000"/>
                  <a:lumOff val="80000"/>
                </a:schemeClr>
              </a:solidFill>
            </a:ln>
          </c:spPr>
          <c:dPt>
            <c:idx val="0"/>
            <c:bubble3D val="0"/>
            <c:spPr>
              <a:solidFill>
                <a:schemeClr val="accent1"/>
              </a:solidFill>
              <a:ln w="12700">
                <a:solidFill>
                  <a:schemeClr val="accent5">
                    <a:lumMod val="20000"/>
                    <a:lumOff val="80000"/>
                  </a:schemeClr>
                </a:solidFill>
              </a:ln>
              <a:effectLst/>
            </c:spPr>
            <c:extLst>
              <c:ext xmlns:c16="http://schemas.microsoft.com/office/drawing/2014/chart" uri="{C3380CC4-5D6E-409C-BE32-E72D297353CC}">
                <c16:uniqueId val="{00000001-35A2-1F44-AEA0-2D4C9F7E6674}"/>
              </c:ext>
            </c:extLst>
          </c:dPt>
          <c:dPt>
            <c:idx val="1"/>
            <c:bubble3D val="0"/>
            <c:spPr>
              <a:solidFill>
                <a:schemeClr val="accent2"/>
              </a:solidFill>
              <a:ln w="12700">
                <a:solidFill>
                  <a:schemeClr val="accent5">
                    <a:lumMod val="20000"/>
                    <a:lumOff val="80000"/>
                  </a:schemeClr>
                </a:solidFill>
              </a:ln>
              <a:effectLst/>
            </c:spPr>
            <c:extLst>
              <c:ext xmlns:c16="http://schemas.microsoft.com/office/drawing/2014/chart" uri="{C3380CC4-5D6E-409C-BE32-E72D297353CC}">
                <c16:uniqueId val="{00000003-35A2-1F44-AEA0-2D4C9F7E6674}"/>
              </c:ext>
            </c:extLst>
          </c:dPt>
          <c:dPt>
            <c:idx val="2"/>
            <c:bubble3D val="0"/>
            <c:spPr>
              <a:solidFill>
                <a:schemeClr val="accent3"/>
              </a:solidFill>
              <a:ln w="12700">
                <a:solidFill>
                  <a:schemeClr val="accent5">
                    <a:lumMod val="20000"/>
                    <a:lumOff val="80000"/>
                  </a:schemeClr>
                </a:solidFill>
              </a:ln>
              <a:effectLst/>
            </c:spPr>
            <c:extLst>
              <c:ext xmlns:c16="http://schemas.microsoft.com/office/drawing/2014/chart" uri="{C3380CC4-5D6E-409C-BE32-E72D297353CC}">
                <c16:uniqueId val="{00000005-35A2-1F44-AEA0-2D4C9F7E6674}"/>
              </c:ext>
            </c:extLst>
          </c:dPt>
          <c:dPt>
            <c:idx val="3"/>
            <c:bubble3D val="0"/>
            <c:spPr>
              <a:solidFill>
                <a:schemeClr val="accent4"/>
              </a:solidFill>
              <a:ln w="12700">
                <a:solidFill>
                  <a:schemeClr val="accent5">
                    <a:lumMod val="20000"/>
                    <a:lumOff val="80000"/>
                  </a:schemeClr>
                </a:solidFill>
              </a:ln>
              <a:effectLst/>
            </c:spPr>
            <c:extLst>
              <c:ext xmlns:c16="http://schemas.microsoft.com/office/drawing/2014/chart" uri="{C3380CC4-5D6E-409C-BE32-E72D297353CC}">
                <c16:uniqueId val="{00000007-35A2-1F44-AEA0-2D4C9F7E6674}"/>
              </c:ext>
            </c:extLst>
          </c:dPt>
          <c:dPt>
            <c:idx val="4"/>
            <c:bubble3D val="0"/>
            <c:spPr>
              <a:solidFill>
                <a:schemeClr val="accent5"/>
              </a:solidFill>
              <a:ln w="12700">
                <a:solidFill>
                  <a:schemeClr val="accent5">
                    <a:lumMod val="20000"/>
                    <a:lumOff val="80000"/>
                  </a:schemeClr>
                </a:solidFill>
              </a:ln>
              <a:effectLst/>
            </c:spPr>
            <c:extLst>
              <c:ext xmlns:c16="http://schemas.microsoft.com/office/drawing/2014/chart" uri="{C3380CC4-5D6E-409C-BE32-E72D297353CC}">
                <c16:uniqueId val="{00000009-D67D-154A-825F-F1087355064A}"/>
              </c:ext>
            </c:extLst>
          </c:dPt>
          <c:cat>
            <c:strRef>
              <c:f>Sheet1!$A$2:$A$6</c:f>
              <c:strCache>
                <c:ptCount val="5"/>
                <c:pt idx="0">
                  <c:v>Germany</c:v>
                </c:pt>
                <c:pt idx="1">
                  <c:v>USA</c:v>
                </c:pt>
                <c:pt idx="2">
                  <c:v>Japan</c:v>
                </c:pt>
                <c:pt idx="3">
                  <c:v>Israel</c:v>
                </c:pt>
                <c:pt idx="4">
                  <c:v>Other</c:v>
                </c:pt>
              </c:strCache>
            </c:strRef>
          </c:cat>
          <c:val>
            <c:numRef>
              <c:f>Sheet1!$B$2:$B$6</c:f>
              <c:numCache>
                <c:formatCode>General</c:formatCode>
                <c:ptCount val="5"/>
                <c:pt idx="0">
                  <c:v>23.5</c:v>
                </c:pt>
                <c:pt idx="1">
                  <c:v>15.6</c:v>
                </c:pt>
                <c:pt idx="2">
                  <c:v>15</c:v>
                </c:pt>
                <c:pt idx="3">
                  <c:v>8.9</c:v>
                </c:pt>
                <c:pt idx="4">
                  <c:v>37</c:v>
                </c:pt>
              </c:numCache>
            </c:numRef>
          </c:val>
          <c:extLst>
            <c:ext xmlns:c16="http://schemas.microsoft.com/office/drawing/2014/chart" uri="{C3380CC4-5D6E-409C-BE32-E72D297353CC}">
              <c16:uniqueId val="{00000008-35A2-1F44-AEA0-2D4C9F7E66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2700">
              <a:solidFill>
                <a:schemeClr val="accent5">
                  <a:lumMod val="20000"/>
                  <a:lumOff val="80000"/>
                </a:schemeClr>
              </a:solidFill>
            </a:ln>
          </c:spPr>
          <c:dPt>
            <c:idx val="0"/>
            <c:bubble3D val="0"/>
            <c:spPr>
              <a:solidFill>
                <a:schemeClr val="accent1"/>
              </a:solidFill>
              <a:ln w="12700">
                <a:solidFill>
                  <a:schemeClr val="accent5">
                    <a:lumMod val="20000"/>
                    <a:lumOff val="80000"/>
                  </a:schemeClr>
                </a:solidFill>
              </a:ln>
              <a:effectLst/>
            </c:spPr>
            <c:extLst>
              <c:ext xmlns:c16="http://schemas.microsoft.com/office/drawing/2014/chart" uri="{C3380CC4-5D6E-409C-BE32-E72D297353CC}">
                <c16:uniqueId val="{00000001-D6F6-FA4B-B439-EABADD51852D}"/>
              </c:ext>
            </c:extLst>
          </c:dPt>
          <c:dPt>
            <c:idx val="1"/>
            <c:bubble3D val="0"/>
            <c:spPr>
              <a:solidFill>
                <a:schemeClr val="accent2"/>
              </a:solidFill>
              <a:ln w="12700">
                <a:solidFill>
                  <a:schemeClr val="accent5">
                    <a:lumMod val="20000"/>
                    <a:lumOff val="80000"/>
                  </a:schemeClr>
                </a:solidFill>
              </a:ln>
              <a:effectLst/>
            </c:spPr>
            <c:extLst>
              <c:ext xmlns:c16="http://schemas.microsoft.com/office/drawing/2014/chart" uri="{C3380CC4-5D6E-409C-BE32-E72D297353CC}">
                <c16:uniqueId val="{00000003-D6F6-FA4B-B439-EABADD51852D}"/>
              </c:ext>
            </c:extLst>
          </c:dPt>
          <c:dPt>
            <c:idx val="2"/>
            <c:bubble3D val="0"/>
            <c:spPr>
              <a:solidFill>
                <a:schemeClr val="accent3"/>
              </a:solidFill>
              <a:ln w="12700">
                <a:solidFill>
                  <a:schemeClr val="accent5">
                    <a:lumMod val="20000"/>
                    <a:lumOff val="80000"/>
                  </a:schemeClr>
                </a:solidFill>
              </a:ln>
              <a:effectLst/>
            </c:spPr>
            <c:extLst>
              <c:ext xmlns:c16="http://schemas.microsoft.com/office/drawing/2014/chart" uri="{C3380CC4-5D6E-409C-BE32-E72D297353CC}">
                <c16:uniqueId val="{00000005-D6F6-FA4B-B439-EABADD51852D}"/>
              </c:ext>
            </c:extLst>
          </c:dPt>
          <c:dPt>
            <c:idx val="3"/>
            <c:bubble3D val="0"/>
            <c:spPr>
              <a:solidFill>
                <a:schemeClr val="accent4"/>
              </a:solidFill>
              <a:ln w="12700">
                <a:solidFill>
                  <a:schemeClr val="accent5">
                    <a:lumMod val="20000"/>
                    <a:lumOff val="80000"/>
                  </a:schemeClr>
                </a:solidFill>
              </a:ln>
              <a:effectLst/>
            </c:spPr>
            <c:extLst>
              <c:ext xmlns:c16="http://schemas.microsoft.com/office/drawing/2014/chart" uri="{C3380CC4-5D6E-409C-BE32-E72D297353CC}">
                <c16:uniqueId val="{00000007-D6F6-FA4B-B439-EABADD51852D}"/>
              </c:ext>
            </c:extLst>
          </c:dPt>
          <c:dPt>
            <c:idx val="4"/>
            <c:bubble3D val="0"/>
            <c:spPr>
              <a:solidFill>
                <a:schemeClr val="accent5"/>
              </a:solidFill>
              <a:ln w="12700">
                <a:solidFill>
                  <a:schemeClr val="accent5">
                    <a:lumMod val="20000"/>
                    <a:lumOff val="80000"/>
                  </a:schemeClr>
                </a:solidFill>
              </a:ln>
              <a:effectLst/>
            </c:spPr>
            <c:extLst>
              <c:ext xmlns:c16="http://schemas.microsoft.com/office/drawing/2014/chart" uri="{C3380CC4-5D6E-409C-BE32-E72D297353CC}">
                <c16:uniqueId val="{00000008-7B42-FC43-9E5C-1D6A9C53AEC6}"/>
              </c:ext>
            </c:extLst>
          </c:dPt>
          <c:dPt>
            <c:idx val="5"/>
            <c:bubble3D val="0"/>
            <c:spPr>
              <a:solidFill>
                <a:schemeClr val="accent1">
                  <a:lumMod val="75000"/>
                  <a:lumOff val="25000"/>
                </a:schemeClr>
              </a:solidFill>
              <a:ln w="12700">
                <a:solidFill>
                  <a:schemeClr val="accent5">
                    <a:lumMod val="20000"/>
                    <a:lumOff val="80000"/>
                  </a:schemeClr>
                </a:solidFill>
              </a:ln>
              <a:effectLst/>
            </c:spPr>
            <c:extLst>
              <c:ext xmlns:c16="http://schemas.microsoft.com/office/drawing/2014/chart" uri="{C3380CC4-5D6E-409C-BE32-E72D297353CC}">
                <c16:uniqueId val="{0000000B-2EB7-7343-8C49-917523E91013}"/>
              </c:ext>
            </c:extLst>
          </c:dPt>
          <c:cat>
            <c:strRef>
              <c:f>Sheet1!$A$2:$A$7</c:f>
              <c:strCache>
                <c:ptCount val="5"/>
                <c:pt idx="0">
                  <c:v>EUR</c:v>
                </c:pt>
                <c:pt idx="1">
                  <c:v>USD</c:v>
                </c:pt>
                <c:pt idx="2">
                  <c:v>JPY</c:v>
                </c:pt>
                <c:pt idx="3">
                  <c:v>CHF</c:v>
                </c:pt>
                <c:pt idx="4">
                  <c:v>Other</c:v>
                </c:pt>
              </c:strCache>
            </c:strRef>
          </c:cat>
          <c:val>
            <c:numRef>
              <c:f>Sheet1!$B$2:$B$7</c:f>
              <c:numCache>
                <c:formatCode>General</c:formatCode>
                <c:ptCount val="6"/>
                <c:pt idx="0">
                  <c:v>37.700000000000003</c:v>
                </c:pt>
                <c:pt idx="1">
                  <c:v>28</c:v>
                </c:pt>
                <c:pt idx="2">
                  <c:v>15</c:v>
                </c:pt>
                <c:pt idx="3">
                  <c:v>4.0999999999999996</c:v>
                </c:pt>
                <c:pt idx="4">
                  <c:v>15.2</c:v>
                </c:pt>
              </c:numCache>
            </c:numRef>
          </c:val>
          <c:extLst>
            <c:ext xmlns:c16="http://schemas.microsoft.com/office/drawing/2014/chart" uri="{C3380CC4-5D6E-409C-BE32-E72D297353CC}">
              <c16:uniqueId val="{00000008-D6F6-FA4B-B439-EABADD5185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0.56533</cdr:x>
      <cdr:y>0.09047</cdr:y>
    </cdr:from>
    <cdr:to>
      <cdr:x>0.5848</cdr:x>
      <cdr:y>0.76835</cdr:y>
    </cdr:to>
    <cdr:sp macro="" textlink="">
      <cdr:nvSpPr>
        <cdr:cNvPr id="2" name="Rectangle 1">
          <a:extLst xmlns:a="http://schemas.openxmlformats.org/drawingml/2006/main">
            <a:ext uri="{FF2B5EF4-FFF2-40B4-BE49-F238E27FC236}">
              <a16:creationId xmlns:a16="http://schemas.microsoft.com/office/drawing/2014/main" id="{968B1C6A-3232-4287-6602-8E4436D3F743}"/>
            </a:ext>
          </a:extLst>
        </cdr:cNvPr>
        <cdr:cNvSpPr/>
      </cdr:nvSpPr>
      <cdr:spPr>
        <a:xfrm xmlns:a="http://schemas.openxmlformats.org/drawingml/2006/main">
          <a:off x="6448295" y="420528"/>
          <a:ext cx="222142" cy="3150988"/>
        </a:xfrm>
        <a:prstGeom xmlns:a="http://schemas.openxmlformats.org/drawingml/2006/main" prst="rect">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0.55572</cdr:x>
      <cdr:y>0.20824</cdr:y>
    </cdr:from>
    <cdr:to>
      <cdr:x>0.59578</cdr:x>
      <cdr:y>0.24099</cdr:y>
    </cdr:to>
    <cdr:cxnSp macro="">
      <cdr:nvCxnSpPr>
        <cdr:cNvPr id="3" name="Gerader Verbinder 5">
          <a:extLst xmlns:a="http://schemas.openxmlformats.org/drawingml/2006/main">
            <a:ext uri="{FF2B5EF4-FFF2-40B4-BE49-F238E27FC236}">
              <a16:creationId xmlns:a16="http://schemas.microsoft.com/office/drawing/2014/main" id="{96383C4F-9147-4E0D-AB35-15B04603597D}"/>
            </a:ext>
          </a:extLst>
        </cdr:cNvPr>
        <cdr:cNvCxnSpPr/>
      </cdr:nvCxnSpPr>
      <cdr:spPr>
        <a:xfrm xmlns:a="http://schemas.openxmlformats.org/drawingml/2006/main" flipV="1">
          <a:off x="6338767" y="967966"/>
          <a:ext cx="456937" cy="152232"/>
        </a:xfrm>
        <a:prstGeom xmlns:a="http://schemas.openxmlformats.org/drawingml/2006/main" prst="line">
          <a:avLst/>
        </a:prstGeom>
        <a:ln xmlns:a="http://schemas.openxmlformats.org/drawingml/2006/main" w="1905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0.55326</cdr:x>
      <cdr:y>0.1987</cdr:y>
    </cdr:from>
    <cdr:to>
      <cdr:x>0.59332</cdr:x>
      <cdr:y>0.23146</cdr:y>
    </cdr:to>
    <cdr:cxnSp macro="">
      <cdr:nvCxnSpPr>
        <cdr:cNvPr id="4" name="Gerader Verbinder 32">
          <a:extLst xmlns:a="http://schemas.openxmlformats.org/drawingml/2006/main">
            <a:ext uri="{FF2B5EF4-FFF2-40B4-BE49-F238E27FC236}">
              <a16:creationId xmlns:a16="http://schemas.microsoft.com/office/drawing/2014/main" id="{9E09A91B-F171-46B4-9BFE-BD71502EDF55}"/>
            </a:ext>
          </a:extLst>
        </cdr:cNvPr>
        <cdr:cNvCxnSpPr/>
      </cdr:nvCxnSpPr>
      <cdr:spPr>
        <a:xfrm xmlns:a="http://schemas.openxmlformats.org/drawingml/2006/main" flipV="1">
          <a:off x="6310707" y="923621"/>
          <a:ext cx="456937" cy="152279"/>
        </a:xfrm>
        <a:prstGeom xmlns:a="http://schemas.openxmlformats.org/drawingml/2006/main" prst="line">
          <a:avLst/>
        </a:prstGeom>
        <a:ln xmlns:a="http://schemas.openxmlformats.org/drawingml/2006/main" w="1905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0.0384</cdr:x>
      <cdr:y>0.76834</cdr:y>
    </cdr:from>
    <cdr:to>
      <cdr:x>0.98357</cdr:x>
      <cdr:y>0.76834</cdr:y>
    </cdr:to>
    <cdr:cxnSp macro="">
      <cdr:nvCxnSpPr>
        <cdr:cNvPr id="6" name="Straight Connector 5">
          <a:extLst xmlns:a="http://schemas.openxmlformats.org/drawingml/2006/main">
            <a:ext uri="{FF2B5EF4-FFF2-40B4-BE49-F238E27FC236}">
              <a16:creationId xmlns:a16="http://schemas.microsoft.com/office/drawing/2014/main" id="{AA8B40CB-7656-9711-2326-C34566F1E44F}"/>
            </a:ext>
          </a:extLst>
        </cdr:cNvPr>
        <cdr:cNvCxnSpPr/>
      </cdr:nvCxnSpPr>
      <cdr:spPr>
        <a:xfrm xmlns:a="http://schemas.openxmlformats.org/drawingml/2006/main">
          <a:off x="437961" y="3571486"/>
          <a:ext cx="10780949" cy="0"/>
        </a:xfrm>
        <a:prstGeom xmlns:a="http://schemas.openxmlformats.org/drawingml/2006/main" prst="line">
          <a:avLst/>
        </a:prstGeom>
        <a:ln xmlns:a="http://schemas.openxmlformats.org/drawingml/2006/main" w="9525">
          <a:solidFill>
            <a:schemeClr val="bg2">
              <a:lumMod val="9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ECDEF-D5CE-A44B-B63F-ABDFABF49C2D}" type="datetimeFigureOut">
              <a:rPr lang="en-GB" smtClean="0"/>
              <a:t>05/06/2026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CA843-E701-0D47-A863-26D15F64B109}" type="slidenum">
              <a:rPr lang="en-GB" smtClean="0"/>
              <a:t>‹#›</a:t>
            </a:fld>
            <a:endParaRPr lang="en-GB"/>
          </a:p>
        </p:txBody>
      </p:sp>
    </p:spTree>
    <p:extLst>
      <p:ext uri="{BB962C8B-B14F-4D97-AF65-F5344CB8AC3E}">
        <p14:creationId xmlns:p14="http://schemas.microsoft.com/office/powerpoint/2010/main" val="27988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CBBC84-AB67-97E3-2B21-B9243F8E01D9}"/>
              </a:ext>
            </a:extLst>
          </p:cNvPr>
          <p:cNvSpPr/>
          <p:nvPr userDrawn="1"/>
        </p:nvSpPr>
        <p:spPr>
          <a:xfrm>
            <a:off x="-1" y="0"/>
            <a:ext cx="4386265" cy="6858000"/>
          </a:xfrm>
          <a:prstGeom prst="rect">
            <a:avLst/>
          </a:prstGeom>
          <a:gradFill>
            <a:gsLst>
              <a:gs pos="100000">
                <a:schemeClr val="accent2"/>
              </a:gs>
              <a:gs pos="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A34192-8BEF-5AC2-2780-975A3389814A}"/>
              </a:ext>
            </a:extLst>
          </p:cNvPr>
          <p:cNvPicPr>
            <a:picLocks noChangeAspect="1"/>
          </p:cNvPicPr>
          <p:nvPr userDrawn="1"/>
        </p:nvPicPr>
        <p:blipFill>
          <a:blip r:embed="rId2">
            <a:alphaModFix amt="20000"/>
          </a:blip>
          <a:stretch>
            <a:fillRect/>
          </a:stretch>
        </p:blipFill>
        <p:spPr>
          <a:xfrm>
            <a:off x="-1303357" y="-1199005"/>
            <a:ext cx="5343822" cy="531229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ABF0E2E1-7288-090F-7CAD-04E34FE619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0318" y="5886450"/>
            <a:ext cx="2255387" cy="462948"/>
          </a:xfrm>
          <a:prstGeom prst="rect">
            <a:avLst/>
          </a:prstGeom>
        </p:spPr>
      </p:pic>
      <p:sp>
        <p:nvSpPr>
          <p:cNvPr id="14" name="Triangle 13">
            <a:extLst>
              <a:ext uri="{FF2B5EF4-FFF2-40B4-BE49-F238E27FC236}">
                <a16:creationId xmlns:a16="http://schemas.microsoft.com/office/drawing/2014/main" id="{B0A02095-6014-B54D-A070-3383A8452DCF}"/>
              </a:ext>
            </a:extLst>
          </p:cNvPr>
          <p:cNvSpPr/>
          <p:nvPr userDrawn="1"/>
        </p:nvSpPr>
        <p:spPr>
          <a:xfrm rot="5400000">
            <a:off x="4349069" y="2090159"/>
            <a:ext cx="539350" cy="4649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5" name="Text Placeholder 6">
            <a:extLst>
              <a:ext uri="{FF2B5EF4-FFF2-40B4-BE49-F238E27FC236}">
                <a16:creationId xmlns:a16="http://schemas.microsoft.com/office/drawing/2014/main" id="{6E5A08CD-31D5-B292-4ECE-F1009104932A}"/>
              </a:ext>
            </a:extLst>
          </p:cNvPr>
          <p:cNvSpPr>
            <a:spLocks noGrp="1"/>
          </p:cNvSpPr>
          <p:nvPr>
            <p:ph type="body" sz="quarter" idx="10"/>
          </p:nvPr>
        </p:nvSpPr>
        <p:spPr>
          <a:xfrm>
            <a:off x="5062538" y="2052963"/>
            <a:ext cx="6336981" cy="1543677"/>
          </a:xfrm>
          <a:prstGeom prst="rect">
            <a:avLst/>
          </a:prstGeom>
        </p:spPr>
        <p:txBody>
          <a:bodyPr lIns="0" tIns="0" rIns="0" bIns="0"/>
          <a:lstStyle>
            <a:lvl1pPr marL="0" indent="0" algn="l">
              <a:buFontTx/>
              <a:buNone/>
              <a:defRPr sz="3600" b="1" i="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6" name="Text Placeholder 6">
            <a:extLst>
              <a:ext uri="{FF2B5EF4-FFF2-40B4-BE49-F238E27FC236}">
                <a16:creationId xmlns:a16="http://schemas.microsoft.com/office/drawing/2014/main" id="{E5F62790-539D-88EE-E67E-56C32F92BA26}"/>
              </a:ext>
            </a:extLst>
          </p:cNvPr>
          <p:cNvSpPr>
            <a:spLocks noGrp="1"/>
          </p:cNvSpPr>
          <p:nvPr>
            <p:ph type="body" sz="quarter" idx="11"/>
          </p:nvPr>
        </p:nvSpPr>
        <p:spPr>
          <a:xfrm>
            <a:off x="5062538" y="5886450"/>
            <a:ext cx="5486400" cy="382421"/>
          </a:xfrm>
          <a:prstGeom prst="rect">
            <a:avLst/>
          </a:prstGeom>
        </p:spPr>
        <p:txBody>
          <a:bodyPr lIns="0" tIns="0" rIns="0" bIns="0"/>
          <a:lstStyle>
            <a:lvl1pPr marL="0" indent="0" algn="l">
              <a:buFontTx/>
              <a:buNone/>
              <a:defRPr sz="1600" b="0" i="0">
                <a:solidFill>
                  <a:srgbClr val="A3BFE6"/>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41972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har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50EB49B-AA37-60FD-53FD-1944C6AFAC49}"/>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Chart Placeholder 9">
            <a:extLst>
              <a:ext uri="{FF2B5EF4-FFF2-40B4-BE49-F238E27FC236}">
                <a16:creationId xmlns:a16="http://schemas.microsoft.com/office/drawing/2014/main" id="{0446271E-2BDD-1CE4-3CD9-28717B82AA58}"/>
              </a:ext>
            </a:extLst>
          </p:cNvPr>
          <p:cNvSpPr>
            <a:spLocks noGrp="1"/>
          </p:cNvSpPr>
          <p:nvPr>
            <p:ph type="chart" sz="quarter" idx="10"/>
          </p:nvPr>
        </p:nvSpPr>
        <p:spPr>
          <a:xfrm>
            <a:off x="406400" y="1253332"/>
            <a:ext cx="3418840" cy="4912338"/>
          </a:xfrm>
          <a:prstGeom prst="rect">
            <a:avLst/>
          </a:prstGeom>
        </p:spPr>
        <p:txBody>
          <a:bodyPr lIns="0" tIns="0" rIns="0" bIns="0"/>
          <a:lstStyle>
            <a:lvl1pPr marL="0" indent="0">
              <a:buFontTx/>
              <a:buNone/>
              <a:defRPr sz="1800" b="1">
                <a:solidFill>
                  <a:schemeClr val="accent1"/>
                </a:solidFill>
                <a:latin typeface="Arial" panose="020B0604020202020204" pitchFamily="34" charset="0"/>
                <a:cs typeface="Arial" panose="020B0604020202020204" pitchFamily="34" charset="0"/>
              </a:defRPr>
            </a:lvl1pPr>
          </a:lstStyle>
          <a:p>
            <a:endParaRPr lang="en-GB" dirty="0"/>
          </a:p>
        </p:txBody>
      </p:sp>
      <p:sp>
        <p:nvSpPr>
          <p:cNvPr id="2" name="Chart Placeholder 9">
            <a:extLst>
              <a:ext uri="{FF2B5EF4-FFF2-40B4-BE49-F238E27FC236}">
                <a16:creationId xmlns:a16="http://schemas.microsoft.com/office/drawing/2014/main" id="{0476DE82-00DF-9243-2DF3-99ACDFCA385D}"/>
              </a:ext>
            </a:extLst>
          </p:cNvPr>
          <p:cNvSpPr>
            <a:spLocks noGrp="1"/>
          </p:cNvSpPr>
          <p:nvPr>
            <p:ph type="chart" sz="quarter" idx="11"/>
          </p:nvPr>
        </p:nvSpPr>
        <p:spPr>
          <a:xfrm>
            <a:off x="4384040" y="1253332"/>
            <a:ext cx="3418840" cy="4912338"/>
          </a:xfrm>
          <a:prstGeom prst="rect">
            <a:avLst/>
          </a:prstGeom>
        </p:spPr>
        <p:txBody>
          <a:bodyPr lIns="0" tIns="0" rIns="0" bIns="0"/>
          <a:lstStyle>
            <a:lvl1pPr marL="0" indent="0">
              <a:buFontTx/>
              <a:buNone/>
              <a:defRPr sz="1800" b="1">
                <a:solidFill>
                  <a:schemeClr val="accent1"/>
                </a:solidFill>
                <a:latin typeface="Arial" panose="020B0604020202020204" pitchFamily="34" charset="0"/>
                <a:cs typeface="Arial" panose="020B0604020202020204" pitchFamily="34" charset="0"/>
              </a:defRPr>
            </a:lvl1pPr>
          </a:lstStyle>
          <a:p>
            <a:endParaRPr lang="en-GB" dirty="0"/>
          </a:p>
        </p:txBody>
      </p:sp>
      <p:sp>
        <p:nvSpPr>
          <p:cNvPr id="3" name="Chart Placeholder 9">
            <a:extLst>
              <a:ext uri="{FF2B5EF4-FFF2-40B4-BE49-F238E27FC236}">
                <a16:creationId xmlns:a16="http://schemas.microsoft.com/office/drawing/2014/main" id="{9F034E97-6B53-A42C-490D-8C6F74E9BEB6}"/>
              </a:ext>
            </a:extLst>
          </p:cNvPr>
          <p:cNvSpPr>
            <a:spLocks noGrp="1"/>
          </p:cNvSpPr>
          <p:nvPr>
            <p:ph type="chart" sz="quarter" idx="12"/>
          </p:nvPr>
        </p:nvSpPr>
        <p:spPr>
          <a:xfrm>
            <a:off x="8361680" y="1253332"/>
            <a:ext cx="3418840" cy="4912338"/>
          </a:xfrm>
          <a:prstGeom prst="rect">
            <a:avLst/>
          </a:prstGeom>
        </p:spPr>
        <p:txBody>
          <a:bodyPr lIns="0" tIns="0" rIns="0" bIns="0"/>
          <a:lstStyle>
            <a:lvl1pPr marL="0" indent="0">
              <a:buFontTx/>
              <a:buNone/>
              <a:defRPr sz="1800" b="1">
                <a:solidFill>
                  <a:schemeClr val="accent1"/>
                </a:solidFill>
                <a:latin typeface="Arial" panose="020B0604020202020204" pitchFamily="34" charset="0"/>
                <a:cs typeface="Arial" panose="020B0604020202020204" pitchFamily="34" charset="0"/>
              </a:defRPr>
            </a:lvl1pPr>
          </a:lstStyle>
          <a:p>
            <a:endParaRPr lang="en-GB" dirty="0"/>
          </a:p>
        </p:txBody>
      </p:sp>
      <p:cxnSp>
        <p:nvCxnSpPr>
          <p:cNvPr id="4" name="Straight Connector 3">
            <a:extLst>
              <a:ext uri="{FF2B5EF4-FFF2-40B4-BE49-F238E27FC236}">
                <a16:creationId xmlns:a16="http://schemas.microsoft.com/office/drawing/2014/main" id="{5B1078B9-2190-1A75-60E5-5044046B744E}"/>
              </a:ext>
            </a:extLst>
          </p:cNvPr>
          <p:cNvCxnSpPr>
            <a:cxnSpLocks/>
          </p:cNvCxnSpPr>
          <p:nvPr userDrawn="1"/>
        </p:nvCxnSpPr>
        <p:spPr>
          <a:xfrm>
            <a:off x="4084321" y="1253332"/>
            <a:ext cx="0" cy="4912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C62925D-55E3-92A4-438F-5E8396F4D7B0}"/>
              </a:ext>
            </a:extLst>
          </p:cNvPr>
          <p:cNvCxnSpPr>
            <a:cxnSpLocks/>
          </p:cNvCxnSpPr>
          <p:nvPr userDrawn="1"/>
        </p:nvCxnSpPr>
        <p:spPr>
          <a:xfrm>
            <a:off x="8077201" y="1253332"/>
            <a:ext cx="0" cy="49123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62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50EB49B-AA37-60FD-53FD-1944C6AFAC49}"/>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Tree>
    <p:extLst>
      <p:ext uri="{BB962C8B-B14F-4D97-AF65-F5344CB8AC3E}">
        <p14:creationId xmlns:p14="http://schemas.microsoft.com/office/powerpoint/2010/main" val="1751561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lain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50EB49B-AA37-60FD-53FD-1944C6AFAC49}"/>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2" name="Rectangle 1">
            <a:extLst>
              <a:ext uri="{FF2B5EF4-FFF2-40B4-BE49-F238E27FC236}">
                <a16:creationId xmlns:a16="http://schemas.microsoft.com/office/drawing/2014/main" id="{A0395D50-E650-977B-7D3D-575830517FE3}"/>
              </a:ext>
            </a:extLst>
          </p:cNvPr>
          <p:cNvSpPr/>
          <p:nvPr userDrawn="1"/>
        </p:nvSpPr>
        <p:spPr>
          <a:xfrm>
            <a:off x="10229850" y="5943600"/>
            <a:ext cx="1700213" cy="700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05F0C81-9DB5-3962-C093-4A41A98AFE50}"/>
              </a:ext>
            </a:extLst>
          </p:cNvPr>
          <p:cNvSpPr txBox="1"/>
          <p:nvPr userDrawn="1"/>
        </p:nvSpPr>
        <p:spPr>
          <a:xfrm>
            <a:off x="10529888" y="6525488"/>
            <a:ext cx="1285875" cy="123111"/>
          </a:xfrm>
          <a:prstGeom prst="rect">
            <a:avLst/>
          </a:prstGeom>
          <a:noFill/>
        </p:spPr>
        <p:txBody>
          <a:bodyPr wrap="square" lIns="0" tIns="0" rIns="0" bIns="0" rtlCol="0">
            <a:spAutoFit/>
          </a:bodyPr>
          <a:lstStyle/>
          <a:p>
            <a:pPr algn="r"/>
            <a:r>
              <a:rPr lang="en-GB" sz="800" b="0" i="0" dirty="0">
                <a:solidFill>
                  <a:schemeClr val="accent1"/>
                </a:solidFill>
                <a:latin typeface="Arial" panose="020B0604020202020204" pitchFamily="34" charset="0"/>
                <a:cs typeface="Arial" panose="020B0604020202020204" pitchFamily="34" charset="0"/>
              </a:rPr>
              <a:t>Sarnia Asset Management</a:t>
            </a:r>
          </a:p>
        </p:txBody>
      </p:sp>
      <p:cxnSp>
        <p:nvCxnSpPr>
          <p:cNvPr id="3" name="Straight Connector 2">
            <a:extLst>
              <a:ext uri="{FF2B5EF4-FFF2-40B4-BE49-F238E27FC236}">
                <a16:creationId xmlns:a16="http://schemas.microsoft.com/office/drawing/2014/main" id="{35C8066A-8850-53F1-844E-B07D6AD3B8C1}"/>
              </a:ext>
            </a:extLst>
          </p:cNvPr>
          <p:cNvCxnSpPr>
            <a:cxnSpLocks/>
          </p:cNvCxnSpPr>
          <p:nvPr userDrawn="1"/>
        </p:nvCxnSpPr>
        <p:spPr>
          <a:xfrm>
            <a:off x="401320" y="6440304"/>
            <a:ext cx="1141444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3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lai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C7CEE8-344E-F437-69EE-72F4B4ED3B4D}"/>
              </a:ext>
            </a:extLst>
          </p:cNvPr>
          <p:cNvSpPr/>
          <p:nvPr userDrawn="1"/>
        </p:nvSpPr>
        <p:spPr>
          <a:xfrm>
            <a:off x="1" y="787897"/>
            <a:ext cx="3238500" cy="60796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950EB49B-AA37-60FD-53FD-1944C6AFAC49}"/>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2" name="Rectangle 1">
            <a:extLst>
              <a:ext uri="{FF2B5EF4-FFF2-40B4-BE49-F238E27FC236}">
                <a16:creationId xmlns:a16="http://schemas.microsoft.com/office/drawing/2014/main" id="{A0395D50-E650-977B-7D3D-575830517FE3}"/>
              </a:ext>
            </a:extLst>
          </p:cNvPr>
          <p:cNvSpPr/>
          <p:nvPr userDrawn="1"/>
        </p:nvSpPr>
        <p:spPr>
          <a:xfrm>
            <a:off x="10229850" y="5943600"/>
            <a:ext cx="1700213" cy="700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35C8066A-8850-53F1-844E-B07D6AD3B8C1}"/>
              </a:ext>
            </a:extLst>
          </p:cNvPr>
          <p:cNvCxnSpPr>
            <a:cxnSpLocks/>
          </p:cNvCxnSpPr>
          <p:nvPr userDrawn="1"/>
        </p:nvCxnSpPr>
        <p:spPr>
          <a:xfrm>
            <a:off x="401320" y="6440304"/>
            <a:ext cx="1141444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05F0C81-9DB5-3962-C093-4A41A98AFE50}"/>
              </a:ext>
            </a:extLst>
          </p:cNvPr>
          <p:cNvSpPr txBox="1"/>
          <p:nvPr userDrawn="1"/>
        </p:nvSpPr>
        <p:spPr>
          <a:xfrm>
            <a:off x="10529888" y="6525488"/>
            <a:ext cx="1285875" cy="123111"/>
          </a:xfrm>
          <a:prstGeom prst="rect">
            <a:avLst/>
          </a:prstGeom>
          <a:noFill/>
        </p:spPr>
        <p:txBody>
          <a:bodyPr wrap="square" lIns="0" tIns="0" rIns="0" bIns="0" rtlCol="0">
            <a:spAutoFit/>
          </a:bodyPr>
          <a:lstStyle/>
          <a:p>
            <a:pPr algn="r"/>
            <a:r>
              <a:rPr lang="en-GB" sz="800" b="0" i="0" dirty="0">
                <a:solidFill>
                  <a:schemeClr val="accent1"/>
                </a:solidFill>
                <a:latin typeface="Arial" panose="020B0604020202020204" pitchFamily="34" charset="0"/>
                <a:cs typeface="Arial" panose="020B0604020202020204" pitchFamily="34" charset="0"/>
              </a:rPr>
              <a:t>Sarnia Asset Management</a:t>
            </a:r>
          </a:p>
        </p:txBody>
      </p:sp>
      <p:sp>
        <p:nvSpPr>
          <p:cNvPr id="6" name="TextBox 5">
            <a:extLst>
              <a:ext uri="{FF2B5EF4-FFF2-40B4-BE49-F238E27FC236}">
                <a16:creationId xmlns:a16="http://schemas.microsoft.com/office/drawing/2014/main" id="{8B64426F-505C-403D-99AE-9D7F5A30F5C1}"/>
              </a:ext>
            </a:extLst>
          </p:cNvPr>
          <p:cNvSpPr txBox="1"/>
          <p:nvPr userDrawn="1"/>
        </p:nvSpPr>
        <p:spPr>
          <a:xfrm>
            <a:off x="401320" y="6525488"/>
            <a:ext cx="1285875" cy="123111"/>
          </a:xfrm>
          <a:prstGeom prst="rect">
            <a:avLst/>
          </a:prstGeom>
          <a:noFill/>
        </p:spPr>
        <p:txBody>
          <a:bodyPr wrap="square" lIns="0" tIns="0" rIns="0" bIns="0" rtlCol="0">
            <a:spAutoFit/>
          </a:bodyPr>
          <a:lstStyle/>
          <a:p>
            <a:fld id="{282D934F-ED18-024B-8348-6C0556DDEA77}" type="slidenum">
              <a:rPr lang="en-GB" sz="800" b="0" i="0" smtClean="0">
                <a:solidFill>
                  <a:schemeClr val="accent1"/>
                </a:solidFill>
                <a:latin typeface="Arial" panose="020B0604020202020204" pitchFamily="34" charset="0"/>
                <a:cs typeface="Arial" panose="020B0604020202020204" pitchFamily="34" charset="0"/>
              </a:rPr>
              <a:t>‹#›</a:t>
            </a:fld>
            <a:r>
              <a:rPr lang="en-GB" sz="800" b="0" i="0" dirty="0">
                <a:solidFill>
                  <a:schemeClr val="accent1"/>
                </a:solidFill>
                <a:latin typeface="Arial" panose="020B0604020202020204" pitchFamily="34" charset="0"/>
                <a:cs typeface="Arial" panose="020B0604020202020204" pitchFamily="34" charset="0"/>
              </a:rPr>
              <a:t>  |  May 2026</a:t>
            </a:r>
          </a:p>
        </p:txBody>
      </p:sp>
    </p:spTree>
    <p:extLst>
      <p:ext uri="{BB962C8B-B14F-4D97-AF65-F5344CB8AC3E}">
        <p14:creationId xmlns:p14="http://schemas.microsoft.com/office/powerpoint/2010/main" val="2192789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lain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50EB49B-AA37-60FD-53FD-1944C6AFAC49}"/>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2" name="Rectangle 1">
            <a:extLst>
              <a:ext uri="{FF2B5EF4-FFF2-40B4-BE49-F238E27FC236}">
                <a16:creationId xmlns:a16="http://schemas.microsoft.com/office/drawing/2014/main" id="{A0395D50-E650-977B-7D3D-575830517FE3}"/>
              </a:ext>
            </a:extLst>
          </p:cNvPr>
          <p:cNvSpPr/>
          <p:nvPr userDrawn="1"/>
        </p:nvSpPr>
        <p:spPr>
          <a:xfrm>
            <a:off x="10229850" y="5943600"/>
            <a:ext cx="1700213" cy="700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35C8066A-8850-53F1-844E-B07D6AD3B8C1}"/>
              </a:ext>
            </a:extLst>
          </p:cNvPr>
          <p:cNvCxnSpPr>
            <a:cxnSpLocks/>
          </p:cNvCxnSpPr>
          <p:nvPr userDrawn="1"/>
        </p:nvCxnSpPr>
        <p:spPr>
          <a:xfrm>
            <a:off x="401320" y="6440304"/>
            <a:ext cx="1141444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05F0C81-9DB5-3962-C093-4A41A98AFE50}"/>
              </a:ext>
            </a:extLst>
          </p:cNvPr>
          <p:cNvSpPr txBox="1"/>
          <p:nvPr userDrawn="1"/>
        </p:nvSpPr>
        <p:spPr>
          <a:xfrm>
            <a:off x="10529888" y="6525488"/>
            <a:ext cx="1285875" cy="123111"/>
          </a:xfrm>
          <a:prstGeom prst="rect">
            <a:avLst/>
          </a:prstGeom>
          <a:noFill/>
        </p:spPr>
        <p:txBody>
          <a:bodyPr wrap="square" lIns="0" tIns="0" rIns="0" bIns="0" rtlCol="0">
            <a:spAutoFit/>
          </a:bodyPr>
          <a:lstStyle/>
          <a:p>
            <a:pPr algn="r"/>
            <a:r>
              <a:rPr lang="en-GB" sz="800" b="0" i="0" dirty="0">
                <a:solidFill>
                  <a:schemeClr val="accent1"/>
                </a:solidFill>
                <a:latin typeface="Arial" panose="020B0604020202020204" pitchFamily="34" charset="0"/>
                <a:cs typeface="Arial" panose="020B0604020202020204" pitchFamily="34" charset="0"/>
              </a:rPr>
              <a:t>Sarnia Asset Management</a:t>
            </a:r>
          </a:p>
        </p:txBody>
      </p:sp>
      <p:pic>
        <p:nvPicPr>
          <p:cNvPr id="4" name="Picture 3">
            <a:extLst>
              <a:ext uri="{FF2B5EF4-FFF2-40B4-BE49-F238E27FC236}">
                <a16:creationId xmlns:a16="http://schemas.microsoft.com/office/drawing/2014/main" id="{93ECE767-CE76-9E08-1D00-9281BF6A03CA}"/>
              </a:ext>
            </a:extLst>
          </p:cNvPr>
          <p:cNvPicPr>
            <a:picLocks noChangeAspect="1"/>
          </p:cNvPicPr>
          <p:nvPr userDrawn="1"/>
        </p:nvPicPr>
        <p:blipFill>
          <a:blip r:embed="rId2">
            <a:alphaModFix amt="10000"/>
          </a:blip>
          <a:srcRect l="6018" t="49913" r="5482" b="5488"/>
          <a:stretch/>
        </p:blipFill>
        <p:spPr>
          <a:xfrm>
            <a:off x="10226674" y="787398"/>
            <a:ext cx="1606551" cy="804862"/>
          </a:xfrm>
          <a:prstGeom prst="rect">
            <a:avLst/>
          </a:prstGeom>
        </p:spPr>
      </p:pic>
    </p:spTree>
    <p:extLst>
      <p:ext uri="{BB962C8B-B14F-4D97-AF65-F5344CB8AC3E}">
        <p14:creationId xmlns:p14="http://schemas.microsoft.com/office/powerpoint/2010/main" val="76730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lain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04C3B4-3CC9-B6AE-0E3B-39775C44583F}"/>
              </a:ext>
            </a:extLst>
          </p:cNvPr>
          <p:cNvSpPr/>
          <p:nvPr userDrawn="1"/>
        </p:nvSpPr>
        <p:spPr>
          <a:xfrm>
            <a:off x="0" y="821411"/>
            <a:ext cx="12192000" cy="6036590"/>
          </a:xfrm>
          <a:prstGeom prst="rect">
            <a:avLst/>
          </a:prstGeom>
          <a:gradFill>
            <a:gsLst>
              <a:gs pos="44000">
                <a:srgbClr val="EBF2F7"/>
              </a:gs>
              <a:gs pos="0">
                <a:schemeClr val="bg1"/>
              </a:gs>
              <a:gs pos="83000">
                <a:schemeClr val="accent5">
                  <a:lumMod val="40000"/>
                  <a:lumOff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a:extLst>
              <a:ext uri="{FF2B5EF4-FFF2-40B4-BE49-F238E27FC236}">
                <a16:creationId xmlns:a16="http://schemas.microsoft.com/office/drawing/2014/main" id="{950EB49B-AA37-60FD-53FD-1944C6AFAC49}"/>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cxnSp>
        <p:nvCxnSpPr>
          <p:cNvPr id="7" name="Straight Connector 6">
            <a:extLst>
              <a:ext uri="{FF2B5EF4-FFF2-40B4-BE49-F238E27FC236}">
                <a16:creationId xmlns:a16="http://schemas.microsoft.com/office/drawing/2014/main" id="{11C9DAB0-863A-B840-67C4-E5D30D7E6E2A}"/>
              </a:ext>
            </a:extLst>
          </p:cNvPr>
          <p:cNvCxnSpPr>
            <a:cxnSpLocks/>
          </p:cNvCxnSpPr>
          <p:nvPr userDrawn="1"/>
        </p:nvCxnSpPr>
        <p:spPr>
          <a:xfrm>
            <a:off x="401320" y="6440304"/>
            <a:ext cx="969137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30AB12-E11C-16A6-E9CA-BCB2947BD6C9}"/>
              </a:ext>
            </a:extLst>
          </p:cNvPr>
          <p:cNvSpPr txBox="1"/>
          <p:nvPr userDrawn="1"/>
        </p:nvSpPr>
        <p:spPr>
          <a:xfrm>
            <a:off x="401320" y="6525488"/>
            <a:ext cx="1285875" cy="123111"/>
          </a:xfrm>
          <a:prstGeom prst="rect">
            <a:avLst/>
          </a:prstGeom>
          <a:noFill/>
        </p:spPr>
        <p:txBody>
          <a:bodyPr wrap="square" lIns="0" tIns="0" rIns="0" bIns="0" rtlCol="0">
            <a:spAutoFit/>
          </a:bodyPr>
          <a:lstStyle/>
          <a:p>
            <a:fld id="{282D934F-ED18-024B-8348-6C0556DDEA77}" type="slidenum">
              <a:rPr lang="en-GB" sz="800" b="0" i="0" smtClean="0">
                <a:solidFill>
                  <a:schemeClr val="accent1"/>
                </a:solidFill>
                <a:latin typeface="Arial" panose="020B0604020202020204" pitchFamily="34" charset="0"/>
                <a:cs typeface="Arial" panose="020B0604020202020204" pitchFamily="34" charset="0"/>
              </a:rPr>
              <a:t>‹#›</a:t>
            </a:fld>
            <a:r>
              <a:rPr lang="en-GB" sz="800" b="0" i="0" dirty="0">
                <a:solidFill>
                  <a:schemeClr val="accent1"/>
                </a:solidFill>
                <a:latin typeface="Arial" panose="020B0604020202020204" pitchFamily="34" charset="0"/>
                <a:cs typeface="Arial" panose="020B0604020202020204" pitchFamily="34" charset="0"/>
              </a:rPr>
              <a:t>  |  April 2025</a:t>
            </a:r>
          </a:p>
        </p:txBody>
      </p:sp>
      <p:pic>
        <p:nvPicPr>
          <p:cNvPr id="13" name="Picture 12" descr="A blue text on a black background&#10;&#10;AI-generated content may be incorrect.">
            <a:extLst>
              <a:ext uri="{FF2B5EF4-FFF2-40B4-BE49-F238E27FC236}">
                <a16:creationId xmlns:a16="http://schemas.microsoft.com/office/drawing/2014/main" id="{351E1E8F-3B64-6070-DD1B-1C271EF20C36}"/>
              </a:ext>
            </a:extLst>
          </p:cNvPr>
          <p:cNvPicPr>
            <a:picLocks noChangeAspect="1"/>
          </p:cNvPicPr>
          <p:nvPr userDrawn="1"/>
        </p:nvPicPr>
        <p:blipFill>
          <a:blip r:embed="rId2"/>
          <a:stretch>
            <a:fillRect/>
          </a:stretch>
        </p:blipFill>
        <p:spPr>
          <a:xfrm>
            <a:off x="10256309" y="6129506"/>
            <a:ext cx="1676343" cy="411031"/>
          </a:xfrm>
          <a:prstGeom prst="rect">
            <a:avLst/>
          </a:prstGeom>
        </p:spPr>
      </p:pic>
      <p:pic>
        <p:nvPicPr>
          <p:cNvPr id="3" name="Picture 2">
            <a:extLst>
              <a:ext uri="{FF2B5EF4-FFF2-40B4-BE49-F238E27FC236}">
                <a16:creationId xmlns:a16="http://schemas.microsoft.com/office/drawing/2014/main" id="{9D83055D-CB3C-A7E1-91BB-97375F5F27E9}"/>
              </a:ext>
            </a:extLst>
          </p:cNvPr>
          <p:cNvPicPr>
            <a:picLocks noChangeAspect="1"/>
          </p:cNvPicPr>
          <p:nvPr userDrawn="1"/>
        </p:nvPicPr>
        <p:blipFill>
          <a:blip r:embed="rId3">
            <a:alphaModFix amt="10000"/>
          </a:blip>
          <a:srcRect l="6018" t="49913" r="5482" b="5488"/>
          <a:stretch/>
        </p:blipFill>
        <p:spPr>
          <a:xfrm>
            <a:off x="10226674" y="787398"/>
            <a:ext cx="1606551" cy="804862"/>
          </a:xfrm>
          <a:prstGeom prst="rect">
            <a:avLst/>
          </a:prstGeom>
        </p:spPr>
      </p:pic>
    </p:spTree>
    <p:extLst>
      <p:ext uri="{BB962C8B-B14F-4D97-AF65-F5344CB8AC3E}">
        <p14:creationId xmlns:p14="http://schemas.microsoft.com/office/powerpoint/2010/main" val="80039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A71B8D-B185-1939-B2E3-D483DF054CEE}"/>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2" name="Text Placeholder 3">
            <a:extLst>
              <a:ext uri="{FF2B5EF4-FFF2-40B4-BE49-F238E27FC236}">
                <a16:creationId xmlns:a16="http://schemas.microsoft.com/office/drawing/2014/main" id="{7B42A1FA-65C6-DC12-DF9D-2B6E1B9BFA8E}"/>
              </a:ext>
            </a:extLst>
          </p:cNvPr>
          <p:cNvSpPr>
            <a:spLocks noGrp="1"/>
          </p:cNvSpPr>
          <p:nvPr>
            <p:ph type="body" sz="quarter" idx="13"/>
          </p:nvPr>
        </p:nvSpPr>
        <p:spPr>
          <a:xfrm>
            <a:off x="406400" y="927847"/>
            <a:ext cx="11323321" cy="602314"/>
          </a:xfrm>
          <a:prstGeom prst="rect">
            <a:avLst/>
          </a:prstGeom>
        </p:spPr>
        <p:txBody>
          <a:bodyPr lIns="0" tIns="0" rIns="0" bIns="0" anchor="b"/>
          <a:lstStyle>
            <a:lvl1pPr marL="0" indent="0">
              <a:lnSpc>
                <a:spcPct val="100000"/>
              </a:lnSpc>
              <a:spcBef>
                <a:spcPts val="0"/>
              </a:spcBef>
              <a:buFontTx/>
              <a:buNone/>
              <a:defRPr sz="1800" b="1" i="0">
                <a:solidFill>
                  <a:schemeClr val="accent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 name="Text Placeholder 5">
            <a:extLst>
              <a:ext uri="{FF2B5EF4-FFF2-40B4-BE49-F238E27FC236}">
                <a16:creationId xmlns:a16="http://schemas.microsoft.com/office/drawing/2014/main" id="{E1875153-86DF-39F2-ECE8-56101D163C8F}"/>
              </a:ext>
            </a:extLst>
          </p:cNvPr>
          <p:cNvSpPr>
            <a:spLocks noGrp="1"/>
          </p:cNvSpPr>
          <p:nvPr>
            <p:ph type="body" sz="quarter" idx="14"/>
          </p:nvPr>
        </p:nvSpPr>
        <p:spPr>
          <a:xfrm>
            <a:off x="406400" y="1792288"/>
            <a:ext cx="11323321" cy="4373562"/>
          </a:xfrm>
          <a:prstGeom prst="rect">
            <a:avLst/>
          </a:prstGeom>
        </p:spPr>
        <p:txBody>
          <a:bodyPr lIns="0" tIns="0" rIns="0" bIns="0"/>
          <a:lstStyle>
            <a:lvl1pPr marL="0" indent="0">
              <a:buFontTx/>
              <a:buNone/>
              <a:defRPr sz="1400" b="0" i="0">
                <a:solidFill>
                  <a:schemeClr val="tx1"/>
                </a:solidFill>
                <a:latin typeface="Arial" panose="020B0604020202020204" pitchFamily="34" charset="0"/>
                <a:cs typeface="Arial" panose="020B0604020202020204" pitchFamily="34" charset="0"/>
              </a:defRPr>
            </a:lvl1pPr>
            <a:lvl2pPr marL="266700" indent="-254000">
              <a:tabLst/>
              <a:defRPr sz="1400" b="0" i="0">
                <a:solidFill>
                  <a:schemeClr val="tx1"/>
                </a:solidFill>
                <a:latin typeface="Arial" panose="020B0604020202020204" pitchFamily="34" charset="0"/>
                <a:cs typeface="Arial" panose="020B0604020202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77615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A71B8D-B185-1939-B2E3-D483DF054CEE}"/>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2" name="Text Placeholder 3">
            <a:extLst>
              <a:ext uri="{FF2B5EF4-FFF2-40B4-BE49-F238E27FC236}">
                <a16:creationId xmlns:a16="http://schemas.microsoft.com/office/drawing/2014/main" id="{7B42A1FA-65C6-DC12-DF9D-2B6E1B9BFA8E}"/>
              </a:ext>
            </a:extLst>
          </p:cNvPr>
          <p:cNvSpPr>
            <a:spLocks noGrp="1"/>
          </p:cNvSpPr>
          <p:nvPr>
            <p:ph type="body" sz="quarter" idx="13"/>
          </p:nvPr>
        </p:nvSpPr>
        <p:spPr>
          <a:xfrm>
            <a:off x="406400" y="927847"/>
            <a:ext cx="11323321" cy="602314"/>
          </a:xfrm>
          <a:prstGeom prst="rect">
            <a:avLst/>
          </a:prstGeom>
        </p:spPr>
        <p:txBody>
          <a:bodyPr lIns="0" tIns="0" rIns="0" bIns="0" anchor="b"/>
          <a:lstStyle>
            <a:lvl1pPr marL="0" indent="0">
              <a:lnSpc>
                <a:spcPct val="100000"/>
              </a:lnSpc>
              <a:spcBef>
                <a:spcPts val="0"/>
              </a:spcBef>
              <a:buFontTx/>
              <a:buNone/>
              <a:defRPr sz="1800" b="1" i="0">
                <a:solidFill>
                  <a:schemeClr val="accent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 name="Text Placeholder 5">
            <a:extLst>
              <a:ext uri="{FF2B5EF4-FFF2-40B4-BE49-F238E27FC236}">
                <a16:creationId xmlns:a16="http://schemas.microsoft.com/office/drawing/2014/main" id="{E1875153-86DF-39F2-ECE8-56101D163C8F}"/>
              </a:ext>
            </a:extLst>
          </p:cNvPr>
          <p:cNvSpPr>
            <a:spLocks noGrp="1"/>
          </p:cNvSpPr>
          <p:nvPr>
            <p:ph type="body" sz="quarter" idx="14"/>
          </p:nvPr>
        </p:nvSpPr>
        <p:spPr>
          <a:xfrm>
            <a:off x="406400" y="1792288"/>
            <a:ext cx="11323321" cy="4373562"/>
          </a:xfrm>
          <a:prstGeom prst="rect">
            <a:avLst/>
          </a:prstGeom>
        </p:spPr>
        <p:txBody>
          <a:bodyPr lIns="0" tIns="0" rIns="0" bIns="0"/>
          <a:lstStyle>
            <a:lvl1pPr marL="0" indent="0">
              <a:buFontTx/>
              <a:buNone/>
              <a:defRPr sz="1400" b="0" i="0">
                <a:solidFill>
                  <a:schemeClr val="tx1"/>
                </a:solidFill>
                <a:latin typeface="Arial" panose="020B0604020202020204" pitchFamily="34" charset="0"/>
                <a:cs typeface="Arial" panose="020B0604020202020204" pitchFamily="34" charset="0"/>
              </a:defRPr>
            </a:lvl1pPr>
            <a:lvl2pPr marL="266700" indent="-254000">
              <a:tabLst/>
              <a:defRPr sz="1400" b="0" i="0">
                <a:solidFill>
                  <a:schemeClr val="tx1"/>
                </a:solidFill>
                <a:latin typeface="Arial" panose="020B0604020202020204" pitchFamily="34" charset="0"/>
                <a:cs typeface="Arial" panose="020B0604020202020204" pitchFamily="34" charset="0"/>
              </a:defRPr>
            </a:lvl2pPr>
          </a:lstStyle>
          <a:p>
            <a:pPr lvl="0"/>
            <a:r>
              <a:rPr lang="en-GB" dirty="0"/>
              <a:t>Click to edit Master text styles</a:t>
            </a:r>
          </a:p>
          <a:p>
            <a:pPr lvl="1"/>
            <a:r>
              <a:rPr lang="en-GB" dirty="0"/>
              <a:t>Second level</a:t>
            </a:r>
          </a:p>
        </p:txBody>
      </p:sp>
      <p:pic>
        <p:nvPicPr>
          <p:cNvPr id="4" name="Picture 3">
            <a:extLst>
              <a:ext uri="{FF2B5EF4-FFF2-40B4-BE49-F238E27FC236}">
                <a16:creationId xmlns:a16="http://schemas.microsoft.com/office/drawing/2014/main" id="{184476F9-B164-CD5A-88E1-CD93B3ED0865}"/>
              </a:ext>
            </a:extLst>
          </p:cNvPr>
          <p:cNvPicPr>
            <a:picLocks noChangeAspect="1"/>
          </p:cNvPicPr>
          <p:nvPr userDrawn="1"/>
        </p:nvPicPr>
        <p:blipFill>
          <a:blip r:embed="rId2">
            <a:alphaModFix amt="10000"/>
          </a:blip>
          <a:srcRect l="6018" t="49913" r="5482" b="5488"/>
          <a:stretch/>
        </p:blipFill>
        <p:spPr>
          <a:xfrm>
            <a:off x="10226674" y="787398"/>
            <a:ext cx="1606551" cy="804862"/>
          </a:xfrm>
          <a:prstGeom prst="rect">
            <a:avLst/>
          </a:prstGeom>
        </p:spPr>
      </p:pic>
    </p:spTree>
    <p:extLst>
      <p:ext uri="{BB962C8B-B14F-4D97-AF65-F5344CB8AC3E}">
        <p14:creationId xmlns:p14="http://schemas.microsoft.com/office/powerpoint/2010/main" val="299936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A71B8D-B185-1939-B2E3-D483DF054CEE}"/>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2" name="Text Placeholder 3">
            <a:extLst>
              <a:ext uri="{FF2B5EF4-FFF2-40B4-BE49-F238E27FC236}">
                <a16:creationId xmlns:a16="http://schemas.microsoft.com/office/drawing/2014/main" id="{E8FC9B3F-8F94-BD3B-C328-527E2F1133F0}"/>
              </a:ext>
            </a:extLst>
          </p:cNvPr>
          <p:cNvSpPr>
            <a:spLocks noGrp="1"/>
          </p:cNvSpPr>
          <p:nvPr>
            <p:ph type="body" sz="quarter" idx="13"/>
          </p:nvPr>
        </p:nvSpPr>
        <p:spPr>
          <a:xfrm>
            <a:off x="406400" y="927847"/>
            <a:ext cx="5510305" cy="602314"/>
          </a:xfrm>
          <a:prstGeom prst="rect">
            <a:avLst/>
          </a:prstGeom>
        </p:spPr>
        <p:txBody>
          <a:bodyPr lIns="0" tIns="0" rIns="0" bIns="0" anchor="b"/>
          <a:lstStyle>
            <a:lvl1pPr marL="0" indent="0">
              <a:lnSpc>
                <a:spcPct val="100000"/>
              </a:lnSpc>
              <a:spcBef>
                <a:spcPts val="0"/>
              </a:spcBef>
              <a:buFontTx/>
              <a:buNone/>
              <a:defRPr sz="1800" b="1" i="0">
                <a:solidFill>
                  <a:schemeClr val="accent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 name="Text Placeholder 5">
            <a:extLst>
              <a:ext uri="{FF2B5EF4-FFF2-40B4-BE49-F238E27FC236}">
                <a16:creationId xmlns:a16="http://schemas.microsoft.com/office/drawing/2014/main" id="{E0B22F3F-9066-AD0D-7959-3F07AE13D0EA}"/>
              </a:ext>
            </a:extLst>
          </p:cNvPr>
          <p:cNvSpPr>
            <a:spLocks noGrp="1"/>
          </p:cNvSpPr>
          <p:nvPr>
            <p:ph type="body" sz="quarter" idx="14"/>
          </p:nvPr>
        </p:nvSpPr>
        <p:spPr>
          <a:xfrm>
            <a:off x="406400" y="1792288"/>
            <a:ext cx="5510305" cy="4373562"/>
          </a:xfrm>
          <a:prstGeom prst="rect">
            <a:avLst/>
          </a:prstGeom>
        </p:spPr>
        <p:txBody>
          <a:bodyPr lIns="0" tIns="0" rIns="0" bIns="0"/>
          <a:lstStyle>
            <a:lvl1pPr marL="0" indent="0">
              <a:buFontTx/>
              <a:buNone/>
              <a:defRPr sz="1400" b="0" i="0">
                <a:solidFill>
                  <a:schemeClr val="tx1"/>
                </a:solidFill>
                <a:latin typeface="Arial" panose="020B0604020202020204" pitchFamily="34" charset="0"/>
                <a:cs typeface="Arial" panose="020B0604020202020204" pitchFamily="34" charset="0"/>
              </a:defRPr>
            </a:lvl1pPr>
            <a:lvl2pPr marL="266700" indent="-254000">
              <a:tabLst/>
              <a:defRPr sz="1400" b="0" i="0">
                <a:solidFill>
                  <a:schemeClr val="tx1"/>
                </a:solidFill>
                <a:latin typeface="Arial" panose="020B0604020202020204" pitchFamily="34" charset="0"/>
                <a:cs typeface="Arial" panose="020B0604020202020204" pitchFamily="34" charset="0"/>
              </a:defRPr>
            </a:lvl2pPr>
          </a:lstStyle>
          <a:p>
            <a:pPr lvl="0"/>
            <a:r>
              <a:rPr lang="en-GB" dirty="0"/>
              <a:t>Click to edit Master text styles</a:t>
            </a:r>
          </a:p>
          <a:p>
            <a:pPr lvl="1"/>
            <a:r>
              <a:rPr lang="en-GB" dirty="0"/>
              <a:t>Second level</a:t>
            </a:r>
          </a:p>
        </p:txBody>
      </p:sp>
      <p:sp>
        <p:nvSpPr>
          <p:cNvPr id="5" name="Text Placeholder 3">
            <a:extLst>
              <a:ext uri="{FF2B5EF4-FFF2-40B4-BE49-F238E27FC236}">
                <a16:creationId xmlns:a16="http://schemas.microsoft.com/office/drawing/2014/main" id="{FE4D8CC6-40F0-C52C-675C-4B1D67E97E01}"/>
              </a:ext>
            </a:extLst>
          </p:cNvPr>
          <p:cNvSpPr>
            <a:spLocks noGrp="1"/>
          </p:cNvSpPr>
          <p:nvPr>
            <p:ph type="body" sz="quarter" idx="15"/>
          </p:nvPr>
        </p:nvSpPr>
        <p:spPr>
          <a:xfrm>
            <a:off x="6282765" y="927847"/>
            <a:ext cx="5510305" cy="602314"/>
          </a:xfrm>
          <a:prstGeom prst="rect">
            <a:avLst/>
          </a:prstGeom>
        </p:spPr>
        <p:txBody>
          <a:bodyPr lIns="0" tIns="0" rIns="0" bIns="0" anchor="b"/>
          <a:lstStyle>
            <a:lvl1pPr marL="0" indent="0">
              <a:lnSpc>
                <a:spcPct val="100000"/>
              </a:lnSpc>
              <a:spcBef>
                <a:spcPts val="0"/>
              </a:spcBef>
              <a:buFontTx/>
              <a:buNone/>
              <a:defRPr sz="1800" b="1" i="0">
                <a:solidFill>
                  <a:schemeClr val="accent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 name="Text Placeholder 5">
            <a:extLst>
              <a:ext uri="{FF2B5EF4-FFF2-40B4-BE49-F238E27FC236}">
                <a16:creationId xmlns:a16="http://schemas.microsoft.com/office/drawing/2014/main" id="{94767AA9-4D9D-383F-1FC2-F1C106E3DCA5}"/>
              </a:ext>
            </a:extLst>
          </p:cNvPr>
          <p:cNvSpPr>
            <a:spLocks noGrp="1"/>
          </p:cNvSpPr>
          <p:nvPr>
            <p:ph type="body" sz="quarter" idx="16"/>
          </p:nvPr>
        </p:nvSpPr>
        <p:spPr>
          <a:xfrm>
            <a:off x="6282765" y="1792288"/>
            <a:ext cx="5510305" cy="4373562"/>
          </a:xfrm>
          <a:prstGeom prst="rect">
            <a:avLst/>
          </a:prstGeom>
        </p:spPr>
        <p:txBody>
          <a:bodyPr lIns="0" tIns="0" rIns="0" bIns="0"/>
          <a:lstStyle>
            <a:lvl1pPr marL="0" indent="0">
              <a:buFontTx/>
              <a:buNone/>
              <a:defRPr sz="1400" b="0" i="0">
                <a:solidFill>
                  <a:schemeClr val="tx1"/>
                </a:solidFill>
                <a:latin typeface="Arial" panose="020B0604020202020204" pitchFamily="34" charset="0"/>
                <a:cs typeface="Arial" panose="020B0604020202020204" pitchFamily="34" charset="0"/>
              </a:defRPr>
            </a:lvl1pPr>
            <a:lvl2pPr marL="266700" indent="-254000">
              <a:tabLst/>
              <a:defRPr sz="1400" b="0" i="0">
                <a:solidFill>
                  <a:schemeClr val="tx1"/>
                </a:solidFill>
                <a:latin typeface="Arial" panose="020B0604020202020204" pitchFamily="34" charset="0"/>
                <a:cs typeface="Arial" panose="020B0604020202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66217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Chart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A71B8D-B185-1939-B2E3-D483DF054CEE}"/>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7" name="Chart Placeholder 9">
            <a:extLst>
              <a:ext uri="{FF2B5EF4-FFF2-40B4-BE49-F238E27FC236}">
                <a16:creationId xmlns:a16="http://schemas.microsoft.com/office/drawing/2014/main" id="{18A186F2-1445-806D-71A2-DD62347CDFFF}"/>
              </a:ext>
            </a:extLst>
          </p:cNvPr>
          <p:cNvSpPr>
            <a:spLocks noGrp="1"/>
          </p:cNvSpPr>
          <p:nvPr>
            <p:ph type="chart" sz="quarter" idx="13"/>
          </p:nvPr>
        </p:nvSpPr>
        <p:spPr>
          <a:xfrm>
            <a:off x="6383383" y="1290918"/>
            <a:ext cx="5402217" cy="4874752"/>
          </a:xfrm>
          <a:prstGeom prst="rect">
            <a:avLst/>
          </a:prstGeom>
        </p:spPr>
        <p:txBody>
          <a:bodyPr lIns="0" tIns="0" rIns="0" bIns="0"/>
          <a:lstStyle>
            <a:lvl1pPr marL="0" indent="0">
              <a:buFontTx/>
              <a:buNone/>
              <a:defRPr sz="1800" b="1">
                <a:solidFill>
                  <a:schemeClr val="accent1"/>
                </a:solidFill>
                <a:latin typeface="Arial" panose="020B0604020202020204" pitchFamily="34" charset="0"/>
                <a:cs typeface="Arial" panose="020B0604020202020204" pitchFamily="34" charset="0"/>
              </a:defRPr>
            </a:lvl1pPr>
          </a:lstStyle>
          <a:p>
            <a:endParaRPr lang="en-GB"/>
          </a:p>
        </p:txBody>
      </p:sp>
      <p:sp>
        <p:nvSpPr>
          <p:cNvPr id="2" name="Text Placeholder 3">
            <a:extLst>
              <a:ext uri="{FF2B5EF4-FFF2-40B4-BE49-F238E27FC236}">
                <a16:creationId xmlns:a16="http://schemas.microsoft.com/office/drawing/2014/main" id="{C22DB737-AA15-5A9E-58DE-90F4F87BF031}"/>
              </a:ext>
            </a:extLst>
          </p:cNvPr>
          <p:cNvSpPr>
            <a:spLocks noGrp="1"/>
          </p:cNvSpPr>
          <p:nvPr>
            <p:ph type="body" sz="quarter" idx="14"/>
          </p:nvPr>
        </p:nvSpPr>
        <p:spPr>
          <a:xfrm>
            <a:off x="406400" y="927847"/>
            <a:ext cx="5510305" cy="602314"/>
          </a:xfrm>
          <a:prstGeom prst="rect">
            <a:avLst/>
          </a:prstGeom>
        </p:spPr>
        <p:txBody>
          <a:bodyPr lIns="0" tIns="0" rIns="0" bIns="0" anchor="b"/>
          <a:lstStyle>
            <a:lvl1pPr marL="0" indent="0">
              <a:lnSpc>
                <a:spcPct val="100000"/>
              </a:lnSpc>
              <a:spcBef>
                <a:spcPts val="0"/>
              </a:spcBef>
              <a:buFontTx/>
              <a:buNone/>
              <a:defRPr sz="1800" b="1" i="0">
                <a:solidFill>
                  <a:schemeClr val="accent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 name="Text Placeholder 5">
            <a:extLst>
              <a:ext uri="{FF2B5EF4-FFF2-40B4-BE49-F238E27FC236}">
                <a16:creationId xmlns:a16="http://schemas.microsoft.com/office/drawing/2014/main" id="{E08BECC9-6480-FF95-A6C2-AF2E7EE964EC}"/>
              </a:ext>
            </a:extLst>
          </p:cNvPr>
          <p:cNvSpPr>
            <a:spLocks noGrp="1"/>
          </p:cNvSpPr>
          <p:nvPr>
            <p:ph type="body" sz="quarter" idx="15"/>
          </p:nvPr>
        </p:nvSpPr>
        <p:spPr>
          <a:xfrm>
            <a:off x="406400" y="1792288"/>
            <a:ext cx="5510305" cy="4373562"/>
          </a:xfrm>
          <a:prstGeom prst="rect">
            <a:avLst/>
          </a:prstGeom>
        </p:spPr>
        <p:txBody>
          <a:bodyPr lIns="0" tIns="0" rIns="0" bIns="0"/>
          <a:lstStyle>
            <a:lvl1pPr marL="0" indent="0">
              <a:buFontTx/>
              <a:buNone/>
              <a:defRPr sz="1400" b="0" i="0">
                <a:solidFill>
                  <a:schemeClr val="tx1"/>
                </a:solidFill>
                <a:latin typeface="Arial" panose="020B0604020202020204" pitchFamily="34" charset="0"/>
                <a:cs typeface="Arial" panose="020B0604020202020204" pitchFamily="34" charset="0"/>
              </a:defRPr>
            </a:lvl1pPr>
            <a:lvl2pPr marL="266700" indent="-254000">
              <a:tabLst/>
              <a:defRPr sz="1400" b="0" i="0">
                <a:solidFill>
                  <a:schemeClr val="tx1"/>
                </a:solidFill>
                <a:latin typeface="Arial" panose="020B0604020202020204" pitchFamily="34" charset="0"/>
                <a:cs typeface="Arial" panose="020B0604020202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21698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Small Chart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A71B8D-B185-1939-B2E3-D483DF054CEE}"/>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Chart Placeholder 9">
            <a:extLst>
              <a:ext uri="{FF2B5EF4-FFF2-40B4-BE49-F238E27FC236}">
                <a16:creationId xmlns:a16="http://schemas.microsoft.com/office/drawing/2014/main" id="{90831127-E66A-6F25-F11D-61BA1DC75168}"/>
              </a:ext>
            </a:extLst>
          </p:cNvPr>
          <p:cNvSpPr>
            <a:spLocks noGrp="1"/>
          </p:cNvSpPr>
          <p:nvPr>
            <p:ph type="chart" sz="quarter" idx="12"/>
          </p:nvPr>
        </p:nvSpPr>
        <p:spPr>
          <a:xfrm>
            <a:off x="8361680" y="1290918"/>
            <a:ext cx="3423920" cy="4874752"/>
          </a:xfrm>
          <a:prstGeom prst="rect">
            <a:avLst/>
          </a:prstGeom>
        </p:spPr>
        <p:txBody>
          <a:bodyPr lIns="0" tIns="0" rIns="0" bIns="0"/>
          <a:lstStyle>
            <a:lvl1pPr marL="0" indent="0">
              <a:buFontTx/>
              <a:buNone/>
              <a:defRPr sz="1800" b="1">
                <a:solidFill>
                  <a:schemeClr val="accent1"/>
                </a:solidFill>
                <a:latin typeface="Arial" panose="020B0604020202020204" pitchFamily="34" charset="0"/>
                <a:cs typeface="Arial" panose="020B0604020202020204" pitchFamily="34" charset="0"/>
              </a:defRPr>
            </a:lvl1pPr>
          </a:lstStyle>
          <a:p>
            <a:endParaRPr lang="en-GB" dirty="0"/>
          </a:p>
        </p:txBody>
      </p:sp>
      <p:sp>
        <p:nvSpPr>
          <p:cNvPr id="4" name="Text Placeholder 3">
            <a:extLst>
              <a:ext uri="{FF2B5EF4-FFF2-40B4-BE49-F238E27FC236}">
                <a16:creationId xmlns:a16="http://schemas.microsoft.com/office/drawing/2014/main" id="{58FEB84E-ABF5-052F-9599-ACABAA81B531}"/>
              </a:ext>
            </a:extLst>
          </p:cNvPr>
          <p:cNvSpPr>
            <a:spLocks noGrp="1"/>
          </p:cNvSpPr>
          <p:nvPr>
            <p:ph type="body" sz="quarter" idx="13"/>
          </p:nvPr>
        </p:nvSpPr>
        <p:spPr>
          <a:xfrm>
            <a:off x="406400" y="927847"/>
            <a:ext cx="7608047" cy="602314"/>
          </a:xfrm>
          <a:prstGeom prst="rect">
            <a:avLst/>
          </a:prstGeom>
        </p:spPr>
        <p:txBody>
          <a:bodyPr lIns="0" tIns="0" rIns="0" bIns="0" anchor="b"/>
          <a:lstStyle>
            <a:lvl1pPr marL="0" indent="0">
              <a:lnSpc>
                <a:spcPct val="100000"/>
              </a:lnSpc>
              <a:spcBef>
                <a:spcPts val="0"/>
              </a:spcBef>
              <a:buFontTx/>
              <a:buNone/>
              <a:defRPr sz="1800" b="1" i="0">
                <a:solidFill>
                  <a:schemeClr val="accent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6" name="Text Placeholder 5">
            <a:extLst>
              <a:ext uri="{FF2B5EF4-FFF2-40B4-BE49-F238E27FC236}">
                <a16:creationId xmlns:a16="http://schemas.microsoft.com/office/drawing/2014/main" id="{3D27F1A8-8E7F-BEB5-ADE4-672011C835AD}"/>
              </a:ext>
            </a:extLst>
          </p:cNvPr>
          <p:cNvSpPr>
            <a:spLocks noGrp="1"/>
          </p:cNvSpPr>
          <p:nvPr>
            <p:ph type="body" sz="quarter" idx="14"/>
          </p:nvPr>
        </p:nvSpPr>
        <p:spPr>
          <a:xfrm>
            <a:off x="406400" y="1792288"/>
            <a:ext cx="7608047" cy="4373562"/>
          </a:xfrm>
          <a:prstGeom prst="rect">
            <a:avLst/>
          </a:prstGeom>
        </p:spPr>
        <p:txBody>
          <a:bodyPr lIns="0" tIns="0" rIns="0" bIns="0"/>
          <a:lstStyle>
            <a:lvl1pPr marL="0" indent="0">
              <a:buFontTx/>
              <a:buNone/>
              <a:defRPr sz="1400" b="0" i="0">
                <a:solidFill>
                  <a:schemeClr val="tx1"/>
                </a:solidFill>
                <a:latin typeface="Arial" panose="020B0604020202020204" pitchFamily="34" charset="0"/>
                <a:cs typeface="Arial" panose="020B0604020202020204" pitchFamily="34" charset="0"/>
              </a:defRPr>
            </a:lvl1pPr>
            <a:lvl2pPr marL="266700" indent="-254000">
              <a:tabLst/>
              <a:defRPr sz="1400" b="0" i="0">
                <a:solidFill>
                  <a:schemeClr val="tx1"/>
                </a:solidFill>
                <a:latin typeface="Arial" panose="020B0604020202020204" pitchFamily="34" charset="0"/>
                <a:cs typeface="Arial" panose="020B0604020202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5552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Chart &amp; Text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A71B8D-B185-1939-B2E3-D483DF054CEE}"/>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1" name="Chart Placeholder 9">
            <a:extLst>
              <a:ext uri="{FF2B5EF4-FFF2-40B4-BE49-F238E27FC236}">
                <a16:creationId xmlns:a16="http://schemas.microsoft.com/office/drawing/2014/main" id="{263AB454-0FA7-D201-74C2-C303A6610810}"/>
              </a:ext>
            </a:extLst>
          </p:cNvPr>
          <p:cNvSpPr>
            <a:spLocks noGrp="1"/>
          </p:cNvSpPr>
          <p:nvPr>
            <p:ph type="chart" sz="quarter" idx="13"/>
          </p:nvPr>
        </p:nvSpPr>
        <p:spPr>
          <a:xfrm>
            <a:off x="406401" y="1290918"/>
            <a:ext cx="7608046" cy="4874752"/>
          </a:xfrm>
          <a:prstGeom prst="rect">
            <a:avLst/>
          </a:prstGeom>
        </p:spPr>
        <p:txBody>
          <a:bodyPr lIns="0" tIns="0" rIns="0" bIns="0"/>
          <a:lstStyle>
            <a:lvl1pPr marL="0" indent="0">
              <a:buFontTx/>
              <a:buNone/>
              <a:defRPr sz="1800" b="1">
                <a:solidFill>
                  <a:schemeClr val="accent1"/>
                </a:solidFill>
                <a:latin typeface="Arial" panose="020B0604020202020204" pitchFamily="34" charset="0"/>
                <a:cs typeface="Arial" panose="020B0604020202020204" pitchFamily="34" charset="0"/>
              </a:defRPr>
            </a:lvl1pPr>
          </a:lstStyle>
          <a:p>
            <a:endParaRPr lang="en-GB" dirty="0"/>
          </a:p>
        </p:txBody>
      </p:sp>
      <p:sp>
        <p:nvSpPr>
          <p:cNvPr id="12" name="Text Placeholder 3">
            <a:extLst>
              <a:ext uri="{FF2B5EF4-FFF2-40B4-BE49-F238E27FC236}">
                <a16:creationId xmlns:a16="http://schemas.microsoft.com/office/drawing/2014/main" id="{EF1DE869-6BED-CC39-81D1-7BFB2A08DEA4}"/>
              </a:ext>
            </a:extLst>
          </p:cNvPr>
          <p:cNvSpPr>
            <a:spLocks noGrp="1"/>
          </p:cNvSpPr>
          <p:nvPr>
            <p:ph type="body" sz="quarter" idx="14"/>
          </p:nvPr>
        </p:nvSpPr>
        <p:spPr>
          <a:xfrm>
            <a:off x="8361680" y="927847"/>
            <a:ext cx="3360869" cy="602314"/>
          </a:xfrm>
          <a:prstGeom prst="rect">
            <a:avLst/>
          </a:prstGeom>
        </p:spPr>
        <p:txBody>
          <a:bodyPr lIns="0" tIns="0" rIns="0" bIns="0" anchor="b"/>
          <a:lstStyle>
            <a:lvl1pPr marL="0" indent="0">
              <a:lnSpc>
                <a:spcPct val="100000"/>
              </a:lnSpc>
              <a:spcBef>
                <a:spcPts val="0"/>
              </a:spcBef>
              <a:buFontTx/>
              <a:buNone/>
              <a:defRPr sz="1800" b="1" i="0">
                <a:solidFill>
                  <a:schemeClr val="accent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AE8D0E90-7CBA-0CA8-619B-E446EE356750}"/>
              </a:ext>
            </a:extLst>
          </p:cNvPr>
          <p:cNvSpPr>
            <a:spLocks noGrp="1"/>
          </p:cNvSpPr>
          <p:nvPr>
            <p:ph type="body" sz="quarter" idx="15"/>
          </p:nvPr>
        </p:nvSpPr>
        <p:spPr>
          <a:xfrm>
            <a:off x="8361680" y="1792288"/>
            <a:ext cx="3360869" cy="4373562"/>
          </a:xfrm>
          <a:prstGeom prst="rect">
            <a:avLst/>
          </a:prstGeom>
        </p:spPr>
        <p:txBody>
          <a:bodyPr lIns="0" tIns="0" rIns="0" bIns="0"/>
          <a:lstStyle>
            <a:lvl1pPr marL="0" indent="0">
              <a:buFontTx/>
              <a:buNone/>
              <a:defRPr sz="1400" b="0" i="0">
                <a:solidFill>
                  <a:schemeClr val="tx1"/>
                </a:solidFill>
                <a:latin typeface="Arial" panose="020B0604020202020204" pitchFamily="34" charset="0"/>
                <a:cs typeface="Arial" panose="020B0604020202020204" pitchFamily="34" charset="0"/>
              </a:defRPr>
            </a:lvl1pPr>
            <a:lvl2pPr marL="266700" indent="-254000">
              <a:tabLst/>
              <a:defRPr sz="1400" b="0" i="0">
                <a:solidFill>
                  <a:schemeClr val="tx1"/>
                </a:solidFill>
                <a:latin typeface="Arial" panose="020B0604020202020204" pitchFamily="34" charset="0"/>
                <a:cs typeface="Arial" panose="020B0604020202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3911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Pictur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A71B8D-B185-1939-B2E3-D483DF054CEE}"/>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4" name="Picture Placeholder 3">
            <a:extLst>
              <a:ext uri="{FF2B5EF4-FFF2-40B4-BE49-F238E27FC236}">
                <a16:creationId xmlns:a16="http://schemas.microsoft.com/office/drawing/2014/main" id="{0B63388B-533A-4946-C5A3-36BE8755E56F}"/>
              </a:ext>
            </a:extLst>
          </p:cNvPr>
          <p:cNvSpPr>
            <a:spLocks noGrp="1"/>
          </p:cNvSpPr>
          <p:nvPr>
            <p:ph type="pic" sz="quarter" idx="10"/>
          </p:nvPr>
        </p:nvSpPr>
        <p:spPr>
          <a:xfrm>
            <a:off x="8361680" y="1252538"/>
            <a:ext cx="3423196" cy="4913312"/>
          </a:xfrm>
          <a:prstGeom prst="rect">
            <a:avLst/>
          </a:prstGeom>
        </p:spPr>
        <p:txBody>
          <a:bodyPr/>
          <a:lstStyle>
            <a:lvl1pPr marL="0" indent="0">
              <a:buFontTx/>
              <a:buNone/>
              <a:defRPr sz="1800" b="1" i="0">
                <a:solidFill>
                  <a:schemeClr val="accent1"/>
                </a:solidFill>
                <a:latin typeface="Arial" panose="020B0604020202020204" pitchFamily="34" charset="0"/>
                <a:cs typeface="Arial" panose="020B0604020202020204" pitchFamily="34" charset="0"/>
              </a:defRPr>
            </a:lvl1pPr>
          </a:lstStyle>
          <a:p>
            <a:endParaRPr lang="en-GB" dirty="0"/>
          </a:p>
        </p:txBody>
      </p:sp>
      <p:sp>
        <p:nvSpPr>
          <p:cNvPr id="2" name="Text Placeholder 3">
            <a:extLst>
              <a:ext uri="{FF2B5EF4-FFF2-40B4-BE49-F238E27FC236}">
                <a16:creationId xmlns:a16="http://schemas.microsoft.com/office/drawing/2014/main" id="{715FC210-5A33-B19B-F378-81636A855460}"/>
              </a:ext>
            </a:extLst>
          </p:cNvPr>
          <p:cNvSpPr>
            <a:spLocks noGrp="1"/>
          </p:cNvSpPr>
          <p:nvPr>
            <p:ph type="body" sz="quarter" idx="13"/>
          </p:nvPr>
        </p:nvSpPr>
        <p:spPr>
          <a:xfrm>
            <a:off x="406400" y="927847"/>
            <a:ext cx="7608047" cy="602314"/>
          </a:xfrm>
          <a:prstGeom prst="rect">
            <a:avLst/>
          </a:prstGeom>
        </p:spPr>
        <p:txBody>
          <a:bodyPr lIns="0" tIns="0" rIns="0" bIns="0" anchor="b"/>
          <a:lstStyle>
            <a:lvl1pPr marL="0" indent="0">
              <a:lnSpc>
                <a:spcPct val="100000"/>
              </a:lnSpc>
              <a:spcBef>
                <a:spcPts val="0"/>
              </a:spcBef>
              <a:buFontTx/>
              <a:buNone/>
              <a:defRPr sz="1800" b="1" i="0">
                <a:solidFill>
                  <a:schemeClr val="accent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 name="Text Placeholder 5">
            <a:extLst>
              <a:ext uri="{FF2B5EF4-FFF2-40B4-BE49-F238E27FC236}">
                <a16:creationId xmlns:a16="http://schemas.microsoft.com/office/drawing/2014/main" id="{72699916-746D-11E0-7AC7-DA9F4B4A25BB}"/>
              </a:ext>
            </a:extLst>
          </p:cNvPr>
          <p:cNvSpPr>
            <a:spLocks noGrp="1"/>
          </p:cNvSpPr>
          <p:nvPr>
            <p:ph type="body" sz="quarter" idx="14"/>
          </p:nvPr>
        </p:nvSpPr>
        <p:spPr>
          <a:xfrm>
            <a:off x="406400" y="1792288"/>
            <a:ext cx="7608047" cy="4373562"/>
          </a:xfrm>
          <a:prstGeom prst="rect">
            <a:avLst/>
          </a:prstGeom>
        </p:spPr>
        <p:txBody>
          <a:bodyPr lIns="0" tIns="0" rIns="0" bIns="0"/>
          <a:lstStyle>
            <a:lvl1pPr marL="0" indent="0">
              <a:buFontTx/>
              <a:buNone/>
              <a:defRPr sz="1400" b="0" i="0">
                <a:solidFill>
                  <a:schemeClr val="tx1"/>
                </a:solidFill>
                <a:latin typeface="Arial" panose="020B0604020202020204" pitchFamily="34" charset="0"/>
                <a:cs typeface="Arial" panose="020B0604020202020204" pitchFamily="34" charset="0"/>
              </a:defRPr>
            </a:lvl1pPr>
            <a:lvl2pPr marL="266700" indent="-254000">
              <a:tabLst/>
              <a:defRPr sz="1400" b="0" i="0">
                <a:solidFill>
                  <a:schemeClr val="tx1"/>
                </a:solidFill>
                <a:latin typeface="Arial" panose="020B0604020202020204" pitchFamily="34" charset="0"/>
                <a:cs typeface="Arial" panose="020B0604020202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25841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har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50EB49B-AA37-60FD-53FD-1944C6AFAC49}"/>
              </a:ext>
            </a:extLst>
          </p:cNvPr>
          <p:cNvSpPr>
            <a:spLocks noGrp="1"/>
          </p:cNvSpPr>
          <p:nvPr>
            <p:ph type="title"/>
          </p:nvPr>
        </p:nvSpPr>
        <p:spPr>
          <a:xfrm>
            <a:off x="407125" y="271145"/>
            <a:ext cx="8749938" cy="395061"/>
          </a:xfrm>
          <a:prstGeom prst="rect">
            <a:avLst/>
          </a:prstGeom>
        </p:spPr>
        <p:txBody>
          <a:bodyPr lIns="0" tIns="0" rIns="0" bIns="0"/>
          <a:lstStyle>
            <a:lvl1pPr>
              <a:defRPr sz="24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Chart Placeholder 9">
            <a:extLst>
              <a:ext uri="{FF2B5EF4-FFF2-40B4-BE49-F238E27FC236}">
                <a16:creationId xmlns:a16="http://schemas.microsoft.com/office/drawing/2014/main" id="{0446271E-2BDD-1CE4-3CD9-28717B82AA58}"/>
              </a:ext>
            </a:extLst>
          </p:cNvPr>
          <p:cNvSpPr>
            <a:spLocks noGrp="1"/>
          </p:cNvSpPr>
          <p:nvPr>
            <p:ph type="chart" sz="quarter" idx="10"/>
          </p:nvPr>
        </p:nvSpPr>
        <p:spPr>
          <a:xfrm>
            <a:off x="406400" y="1253332"/>
            <a:ext cx="5403600" cy="4912338"/>
          </a:xfrm>
          <a:prstGeom prst="rect">
            <a:avLst/>
          </a:prstGeom>
        </p:spPr>
        <p:txBody>
          <a:bodyPr lIns="0" tIns="0" rIns="0" bIns="0"/>
          <a:lstStyle>
            <a:lvl1pPr marL="0" indent="0">
              <a:buFontTx/>
              <a:buNone/>
              <a:defRPr sz="1800" b="1">
                <a:solidFill>
                  <a:schemeClr val="accent1"/>
                </a:solidFill>
                <a:latin typeface="Arial" panose="020B0604020202020204" pitchFamily="34" charset="0"/>
                <a:cs typeface="Arial" panose="020B0604020202020204" pitchFamily="34" charset="0"/>
              </a:defRPr>
            </a:lvl1pPr>
          </a:lstStyle>
          <a:p>
            <a:endParaRPr lang="en-GB" dirty="0"/>
          </a:p>
        </p:txBody>
      </p:sp>
      <p:sp>
        <p:nvSpPr>
          <p:cNvPr id="15" name="Chart Placeholder 9">
            <a:extLst>
              <a:ext uri="{FF2B5EF4-FFF2-40B4-BE49-F238E27FC236}">
                <a16:creationId xmlns:a16="http://schemas.microsoft.com/office/drawing/2014/main" id="{9316A667-43E8-2D11-A163-45F226EB9E7B}"/>
              </a:ext>
            </a:extLst>
          </p:cNvPr>
          <p:cNvSpPr>
            <a:spLocks noGrp="1"/>
          </p:cNvSpPr>
          <p:nvPr>
            <p:ph type="chart" sz="quarter" idx="12"/>
          </p:nvPr>
        </p:nvSpPr>
        <p:spPr>
          <a:xfrm>
            <a:off x="6383383" y="1253332"/>
            <a:ext cx="5402217" cy="4912338"/>
          </a:xfrm>
          <a:prstGeom prst="rect">
            <a:avLst/>
          </a:prstGeom>
        </p:spPr>
        <p:txBody>
          <a:bodyPr lIns="0" tIns="0" rIns="0" bIns="0"/>
          <a:lstStyle>
            <a:lvl1pPr marL="0" indent="0">
              <a:buFontTx/>
              <a:buNone/>
              <a:defRPr sz="1800" b="1">
                <a:solidFill>
                  <a:schemeClr val="accent1"/>
                </a:solidFill>
                <a:latin typeface="Arial" panose="020B0604020202020204" pitchFamily="34" charset="0"/>
                <a:cs typeface="Arial" panose="020B0604020202020204" pitchFamily="34" charset="0"/>
              </a:defRPr>
            </a:lvl1pPr>
          </a:lstStyle>
          <a:p>
            <a:endParaRPr lang="en-GB"/>
          </a:p>
        </p:txBody>
      </p:sp>
      <p:cxnSp>
        <p:nvCxnSpPr>
          <p:cNvPr id="17" name="Straight Connector 16">
            <a:extLst>
              <a:ext uri="{FF2B5EF4-FFF2-40B4-BE49-F238E27FC236}">
                <a16:creationId xmlns:a16="http://schemas.microsoft.com/office/drawing/2014/main" id="{97FD4110-228C-2EBE-A276-13037CE2681E}"/>
              </a:ext>
            </a:extLst>
          </p:cNvPr>
          <p:cNvCxnSpPr>
            <a:cxnSpLocks/>
          </p:cNvCxnSpPr>
          <p:nvPr userDrawn="1"/>
        </p:nvCxnSpPr>
        <p:spPr>
          <a:xfrm>
            <a:off x="6096001" y="1253332"/>
            <a:ext cx="0" cy="49123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7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08E744-964F-5CF3-C4A2-26D9C39F70A4}"/>
              </a:ext>
            </a:extLst>
          </p:cNvPr>
          <p:cNvCxnSpPr>
            <a:cxnSpLocks/>
          </p:cNvCxnSpPr>
          <p:nvPr userDrawn="1"/>
        </p:nvCxnSpPr>
        <p:spPr>
          <a:xfrm>
            <a:off x="401320" y="6440304"/>
            <a:ext cx="969137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94B760D-10B5-DFEC-8B91-BBF9F53D2DBA}"/>
              </a:ext>
            </a:extLst>
          </p:cNvPr>
          <p:cNvSpPr/>
          <p:nvPr userDrawn="1"/>
        </p:nvSpPr>
        <p:spPr>
          <a:xfrm>
            <a:off x="0" y="0"/>
            <a:ext cx="12192000" cy="787398"/>
          </a:xfrm>
          <a:prstGeom prst="rect">
            <a:avLst/>
          </a:prstGeom>
          <a:gradFill flip="none" rotWithShape="1">
            <a:gsLst>
              <a:gs pos="100000">
                <a:schemeClr val="accent2"/>
              </a:gs>
              <a:gs pos="24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2C57E4-49BA-377F-BAFD-32B15D5DC533}"/>
              </a:ext>
            </a:extLst>
          </p:cNvPr>
          <p:cNvSpPr txBox="1"/>
          <p:nvPr userDrawn="1"/>
        </p:nvSpPr>
        <p:spPr>
          <a:xfrm>
            <a:off x="401320" y="6525488"/>
            <a:ext cx="1285875" cy="123111"/>
          </a:xfrm>
          <a:prstGeom prst="rect">
            <a:avLst/>
          </a:prstGeom>
          <a:noFill/>
        </p:spPr>
        <p:txBody>
          <a:bodyPr wrap="square" lIns="0" tIns="0" rIns="0" bIns="0" rtlCol="0">
            <a:spAutoFit/>
          </a:bodyPr>
          <a:lstStyle/>
          <a:p>
            <a:fld id="{282D934F-ED18-024B-8348-6C0556DDEA77}" type="slidenum">
              <a:rPr lang="en-GB" sz="800" b="0" i="0" smtClean="0">
                <a:solidFill>
                  <a:schemeClr val="accent1"/>
                </a:solidFill>
                <a:latin typeface="Arial" panose="020B0604020202020204" pitchFamily="34" charset="0"/>
                <a:cs typeface="Arial" panose="020B0604020202020204" pitchFamily="34" charset="0"/>
              </a:rPr>
              <a:t>‹#›</a:t>
            </a:fld>
            <a:r>
              <a:rPr lang="en-GB" sz="800" b="0" i="0" dirty="0">
                <a:solidFill>
                  <a:schemeClr val="accent1"/>
                </a:solidFill>
                <a:latin typeface="Arial" panose="020B0604020202020204" pitchFamily="34" charset="0"/>
                <a:cs typeface="Arial" panose="020B0604020202020204" pitchFamily="34" charset="0"/>
              </a:rPr>
              <a:t>  |  May 2026</a:t>
            </a:r>
          </a:p>
        </p:txBody>
      </p:sp>
      <p:pic>
        <p:nvPicPr>
          <p:cNvPr id="9" name="Picture 8">
            <a:extLst>
              <a:ext uri="{FF2B5EF4-FFF2-40B4-BE49-F238E27FC236}">
                <a16:creationId xmlns:a16="http://schemas.microsoft.com/office/drawing/2014/main" id="{4174F29B-B170-1BB8-1DF4-7B100AA9456D}"/>
              </a:ext>
            </a:extLst>
          </p:cNvPr>
          <p:cNvPicPr>
            <a:picLocks noChangeAspect="1"/>
          </p:cNvPicPr>
          <p:nvPr userDrawn="1"/>
        </p:nvPicPr>
        <p:blipFill>
          <a:blip r:embed="rId17">
            <a:alphaModFix/>
          </a:blip>
          <a:srcRect l="6018" t="5313" r="5482" b="50087"/>
          <a:stretch/>
        </p:blipFill>
        <p:spPr>
          <a:xfrm>
            <a:off x="10226674" y="-17465"/>
            <a:ext cx="1606551" cy="804863"/>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D454979D-CE0C-FB69-D3A0-6463EE74D947}"/>
              </a:ext>
            </a:extLst>
          </p:cNvPr>
          <p:cNvPicPr>
            <a:picLocks noChangeAspect="1"/>
          </p:cNvPicPr>
          <p:nvPr userDrawn="1"/>
        </p:nvPicPr>
        <p:blipFill>
          <a:blip r:embed="rId18"/>
          <a:stretch>
            <a:fillRect/>
          </a:stretch>
        </p:blipFill>
        <p:spPr>
          <a:xfrm>
            <a:off x="10256309" y="6129506"/>
            <a:ext cx="1676343" cy="411031"/>
          </a:xfrm>
          <a:prstGeom prst="rect">
            <a:avLst/>
          </a:prstGeom>
        </p:spPr>
      </p:pic>
    </p:spTree>
    <p:extLst>
      <p:ext uri="{BB962C8B-B14F-4D97-AF65-F5344CB8AC3E}">
        <p14:creationId xmlns:p14="http://schemas.microsoft.com/office/powerpoint/2010/main" val="1982450497"/>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71" r:id="rId3"/>
    <p:sldLayoutId id="2147483660" r:id="rId4"/>
    <p:sldLayoutId id="2147483662" r:id="rId5"/>
    <p:sldLayoutId id="2147483667" r:id="rId6"/>
    <p:sldLayoutId id="2147483666" r:id="rId7"/>
    <p:sldLayoutId id="2147483661" r:id="rId8"/>
    <p:sldLayoutId id="2147483652" r:id="rId9"/>
    <p:sldLayoutId id="2147483664" r:id="rId10"/>
    <p:sldLayoutId id="2147483665" r:id="rId11"/>
    <p:sldLayoutId id="2147483672" r:id="rId12"/>
    <p:sldLayoutId id="2147483674" r:id="rId13"/>
    <p:sldLayoutId id="2147483673" r:id="rId14"/>
    <p:sldLayoutId id="214748366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1.xml"/><Relationship Id="rId5" Type="http://schemas.openxmlformats.org/officeDocument/2006/relationships/image" Target="../media/image1.em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beauvoirgroup.com/"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emf"/><Relationship Id="rId1" Type="http://schemas.openxmlformats.org/officeDocument/2006/relationships/slideLayout" Target="../slideLayouts/slideLayout11.xml"/><Relationship Id="rId5" Type="http://schemas.openxmlformats.org/officeDocument/2006/relationships/image" Target="../media/image21.sv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4769-F4CA-84B7-7C82-70AAB1A84593}"/>
            </a:ext>
          </a:extLst>
        </p:cNvPr>
        <p:cNvGrpSpPr/>
        <p:nvPr/>
      </p:nvGrpSpPr>
      <p:grpSpPr>
        <a:xfrm>
          <a:off x="0" y="0"/>
          <a:ext cx="0" cy="0"/>
          <a:chOff x="0" y="0"/>
          <a:chExt cx="0" cy="0"/>
        </a:xfrm>
      </p:grpSpPr>
      <p:sp>
        <p:nvSpPr>
          <p:cNvPr id="5" name="Text Placeholder 1">
            <a:extLst>
              <a:ext uri="{FF2B5EF4-FFF2-40B4-BE49-F238E27FC236}">
                <a16:creationId xmlns:a16="http://schemas.microsoft.com/office/drawing/2014/main" id="{C3CAE884-A94B-BCC8-9F8C-114037CBE769}"/>
              </a:ext>
            </a:extLst>
          </p:cNvPr>
          <p:cNvSpPr txBox="1">
            <a:spLocks/>
          </p:cNvSpPr>
          <p:nvPr/>
        </p:nvSpPr>
        <p:spPr>
          <a:xfrm>
            <a:off x="5058229" y="2070656"/>
            <a:ext cx="5909034" cy="1322129"/>
          </a:xfrm>
          <a:prstGeom prst="rect">
            <a:avLst/>
          </a:prstGeom>
        </p:spPr>
        <p:txBody>
          <a:bodyPr lIns="0" tIns="0" rIns="0" bIns="0"/>
          <a:lstStyle>
            <a:lvl1pPr marL="0" indent="0" algn="l" defTabSz="914400" rtl="0" eaLnBrk="1" latinLnBrk="0" hangingPunct="1">
              <a:lnSpc>
                <a:spcPct val="90000"/>
              </a:lnSpc>
              <a:spcBef>
                <a:spcPts val="1000"/>
              </a:spcBef>
              <a:buFontTx/>
              <a:buNone/>
              <a:defRPr sz="36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t>Sarnia </a:t>
            </a:r>
            <a:br>
              <a:rPr lang="en-GB" sz="4000" dirty="0"/>
            </a:br>
            <a:r>
              <a:rPr lang="en-GB" sz="4000" dirty="0">
                <a:solidFill>
                  <a:schemeClr val="accent5"/>
                </a:solidFill>
              </a:rPr>
              <a:t>GLOBAL ALPHA </a:t>
            </a:r>
            <a:r>
              <a:rPr lang="en-GB" sz="4000" dirty="0"/>
              <a:t>Fund</a:t>
            </a:r>
          </a:p>
          <a:p>
            <a:endParaRPr lang="en-GB" sz="4000" dirty="0"/>
          </a:p>
        </p:txBody>
      </p:sp>
      <p:sp>
        <p:nvSpPr>
          <p:cNvPr id="6" name="TextBox 5">
            <a:extLst>
              <a:ext uri="{FF2B5EF4-FFF2-40B4-BE49-F238E27FC236}">
                <a16:creationId xmlns:a16="http://schemas.microsoft.com/office/drawing/2014/main" id="{5158B895-A8BC-320B-4511-E852C46F98AF}"/>
              </a:ext>
            </a:extLst>
          </p:cNvPr>
          <p:cNvSpPr txBox="1"/>
          <p:nvPr/>
        </p:nvSpPr>
        <p:spPr>
          <a:xfrm>
            <a:off x="4968847" y="6255170"/>
            <a:ext cx="6021566" cy="307777"/>
          </a:xfrm>
          <a:prstGeom prst="rect">
            <a:avLst/>
          </a:prstGeom>
          <a:noFill/>
        </p:spPr>
        <p:txBody>
          <a:bodyPr wrap="square" rtlCol="0">
            <a:spAutoFit/>
          </a:bodyPr>
          <a:lstStyle/>
          <a:p>
            <a:r>
              <a:rPr lang="en-GB" sz="1400" dirty="0">
                <a:solidFill>
                  <a:schemeClr val="accent5"/>
                </a:solidFill>
                <a:latin typeface="Arial" pitchFamily="34" charset="0"/>
                <a:cs typeface="Arial" pitchFamily="34" charset="0"/>
              </a:rPr>
              <a:t>For professional investors only</a:t>
            </a:r>
          </a:p>
        </p:txBody>
      </p:sp>
      <p:sp>
        <p:nvSpPr>
          <p:cNvPr id="7" name="TextBox 6">
            <a:extLst>
              <a:ext uri="{FF2B5EF4-FFF2-40B4-BE49-F238E27FC236}">
                <a16:creationId xmlns:a16="http://schemas.microsoft.com/office/drawing/2014/main" id="{CE302200-5BFE-C437-E21B-E50C3A9996D2}"/>
              </a:ext>
            </a:extLst>
          </p:cNvPr>
          <p:cNvSpPr txBox="1"/>
          <p:nvPr/>
        </p:nvSpPr>
        <p:spPr>
          <a:xfrm>
            <a:off x="4968846" y="3196017"/>
            <a:ext cx="6461153" cy="2677656"/>
          </a:xfrm>
          <a:prstGeom prst="rect">
            <a:avLst/>
          </a:prstGeom>
          <a:noFill/>
        </p:spPr>
        <p:txBody>
          <a:bodyPr wrap="square" rtlCol="0">
            <a:spAutoFit/>
          </a:bodyPr>
          <a:lstStyle/>
          <a:p>
            <a:endParaRPr lang="en-GB" sz="2400" dirty="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a:p>
            <a:r>
              <a:rPr lang="en-GB" sz="2400" dirty="0">
                <a:solidFill>
                  <a:schemeClr val="bg1"/>
                </a:solidFill>
                <a:latin typeface="Arial" pitchFamily="34" charset="0"/>
                <a:cs typeface="Arial" pitchFamily="34" charset="0"/>
              </a:rPr>
              <a:t>Strategy with 20% p.a. target return</a:t>
            </a:r>
          </a:p>
          <a:p>
            <a:endParaRPr lang="en-GB" sz="2400" dirty="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a:p>
            <a:r>
              <a:rPr lang="en-GB" sz="2400" dirty="0">
                <a:solidFill>
                  <a:schemeClr val="bg1"/>
                </a:solidFill>
                <a:latin typeface="Arial" pitchFamily="34" charset="0"/>
                <a:cs typeface="Arial" pitchFamily="34" charset="0"/>
              </a:rPr>
              <a:t>Minimum investment: €/$100,000</a:t>
            </a:r>
          </a:p>
          <a:p>
            <a:r>
              <a:rPr lang="en-GB" sz="2400" dirty="0">
                <a:solidFill>
                  <a:schemeClr val="bg1"/>
                </a:solidFill>
                <a:latin typeface="Arial" pitchFamily="34" charset="0"/>
                <a:cs typeface="Arial" pitchFamily="34" charset="0"/>
              </a:rPr>
              <a:t>Liquidity: 3 months</a:t>
            </a:r>
          </a:p>
        </p:txBody>
      </p:sp>
    </p:spTree>
    <p:extLst>
      <p:ext uri="{BB962C8B-B14F-4D97-AF65-F5344CB8AC3E}">
        <p14:creationId xmlns:p14="http://schemas.microsoft.com/office/powerpoint/2010/main" val="379024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2CBB41-2BB5-8181-E62E-1678CAF9041F}"/>
              </a:ext>
            </a:extLst>
          </p:cNvPr>
          <p:cNvSpPr/>
          <p:nvPr/>
        </p:nvSpPr>
        <p:spPr>
          <a:xfrm>
            <a:off x="0" y="2968476"/>
            <a:ext cx="12192000" cy="173580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311F77FF-5609-55E8-1D74-49165B7AF1F6}"/>
              </a:ext>
            </a:extLst>
          </p:cNvPr>
          <p:cNvCxnSpPr>
            <a:cxnSpLocks/>
          </p:cNvCxnSpPr>
          <p:nvPr/>
        </p:nvCxnSpPr>
        <p:spPr>
          <a:xfrm>
            <a:off x="0" y="2970872"/>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DD0180-D2BD-C290-464C-F4A232C4EAA1}"/>
              </a:ext>
            </a:extLst>
          </p:cNvPr>
          <p:cNvCxnSpPr>
            <a:cxnSpLocks/>
          </p:cNvCxnSpPr>
          <p:nvPr/>
        </p:nvCxnSpPr>
        <p:spPr>
          <a:xfrm>
            <a:off x="0" y="4700361"/>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BB7356-EF9B-81FA-EDDE-908606535EE7}"/>
              </a:ext>
            </a:extLst>
          </p:cNvPr>
          <p:cNvSpPr>
            <a:spLocks noGrp="1"/>
          </p:cNvSpPr>
          <p:nvPr>
            <p:ph type="title"/>
          </p:nvPr>
        </p:nvSpPr>
        <p:spPr/>
        <p:txBody>
          <a:bodyPr/>
          <a:lstStyle/>
          <a:p>
            <a:r>
              <a:rPr lang="en-GB" b="0" dirty="0"/>
              <a:t>Key parameters of the strategy</a:t>
            </a:r>
          </a:p>
        </p:txBody>
      </p:sp>
      <p:sp>
        <p:nvSpPr>
          <p:cNvPr id="3" name="Rectangle 2">
            <a:extLst>
              <a:ext uri="{FF2B5EF4-FFF2-40B4-BE49-F238E27FC236}">
                <a16:creationId xmlns:a16="http://schemas.microsoft.com/office/drawing/2014/main" id="{2A70DE62-FEB0-B3AF-915D-162DFB47F518}"/>
              </a:ext>
            </a:extLst>
          </p:cNvPr>
          <p:cNvSpPr/>
          <p:nvPr/>
        </p:nvSpPr>
        <p:spPr>
          <a:xfrm>
            <a:off x="8187654" y="2287373"/>
            <a:ext cx="3480484" cy="473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Up to 30% concentration </a:t>
            </a:r>
          </a:p>
          <a:p>
            <a:pPr algn="ctr"/>
            <a:r>
              <a:rPr lang="en-GB" sz="1200" dirty="0">
                <a:solidFill>
                  <a:schemeClr val="tx1"/>
                </a:solidFill>
                <a:latin typeface="Arial" panose="020B0604020202020204" pitchFamily="34" charset="0"/>
                <a:cs typeface="Arial" panose="020B0604020202020204" pitchFamily="34" charset="0"/>
              </a:rPr>
              <a:t>in a single position.  </a:t>
            </a:r>
          </a:p>
        </p:txBody>
      </p:sp>
      <p:sp>
        <p:nvSpPr>
          <p:cNvPr id="4" name="Rectangle 3">
            <a:extLst>
              <a:ext uri="{FF2B5EF4-FFF2-40B4-BE49-F238E27FC236}">
                <a16:creationId xmlns:a16="http://schemas.microsoft.com/office/drawing/2014/main" id="{27AC5BF0-D955-A0A7-15BF-7A89B0049971}"/>
              </a:ext>
            </a:extLst>
          </p:cNvPr>
          <p:cNvSpPr/>
          <p:nvPr/>
        </p:nvSpPr>
        <p:spPr>
          <a:xfrm>
            <a:off x="1214313" y="2287373"/>
            <a:ext cx="3498389" cy="473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Concentrated portfolio.</a:t>
            </a:r>
          </a:p>
          <a:p>
            <a:pPr algn="ctr"/>
            <a:r>
              <a:rPr lang="en-GB" sz="1200" dirty="0">
                <a:solidFill>
                  <a:schemeClr val="tx1"/>
                </a:solidFill>
                <a:latin typeface="Arial" panose="020B0604020202020204" pitchFamily="34" charset="0"/>
                <a:cs typeface="Arial" panose="020B0604020202020204" pitchFamily="34" charset="0"/>
              </a:rPr>
              <a:t>Currently mostly small and mid cap equities </a:t>
            </a:r>
          </a:p>
          <a:p>
            <a:pPr algn="ctr"/>
            <a:r>
              <a:rPr lang="en-GB" sz="1200" dirty="0">
                <a:solidFill>
                  <a:schemeClr val="tx1"/>
                </a:solidFill>
                <a:latin typeface="Arial" panose="020B0604020202020204" pitchFamily="34" charset="0"/>
                <a:cs typeface="Arial" panose="020B0604020202020204" pitchFamily="34" charset="0"/>
              </a:rPr>
              <a:t>and commodities</a:t>
            </a:r>
            <a:r>
              <a:rPr lang="en-GB" sz="1200" dirty="0">
                <a:solidFill>
                  <a:srgbClr val="FF0000"/>
                </a:solidFill>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885E967D-3634-B4C3-678D-F9F0767D153A}"/>
              </a:ext>
            </a:extLst>
          </p:cNvPr>
          <p:cNvSpPr/>
          <p:nvPr/>
        </p:nvSpPr>
        <p:spPr>
          <a:xfrm rot="16200000">
            <a:off x="-230286" y="1890970"/>
            <a:ext cx="1808200" cy="348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A3255"/>
                </a:solidFill>
                <a:latin typeface="Arial" panose="020B0604020202020204" pitchFamily="34" charset="0"/>
                <a:cs typeface="Arial" panose="020B0604020202020204" pitchFamily="34" charset="0"/>
              </a:rPr>
              <a:t>FOCUS</a:t>
            </a:r>
          </a:p>
        </p:txBody>
      </p:sp>
      <p:sp>
        <p:nvSpPr>
          <p:cNvPr id="26" name="Rectangle 25">
            <a:extLst>
              <a:ext uri="{FF2B5EF4-FFF2-40B4-BE49-F238E27FC236}">
                <a16:creationId xmlns:a16="http://schemas.microsoft.com/office/drawing/2014/main" id="{E3BEF807-5B3C-95E2-D108-02BFF122C7E4}"/>
              </a:ext>
            </a:extLst>
          </p:cNvPr>
          <p:cNvSpPr/>
          <p:nvPr/>
        </p:nvSpPr>
        <p:spPr>
          <a:xfrm>
            <a:off x="1214313" y="1358664"/>
            <a:ext cx="3487739" cy="83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0A3255"/>
                </a:solidFill>
                <a:latin typeface="Arial" panose="020B0604020202020204" pitchFamily="34" charset="0"/>
                <a:cs typeface="Arial" panose="020B0604020202020204" pitchFamily="34" charset="0"/>
              </a:rPr>
              <a:t>10 – 20 </a:t>
            </a:r>
          </a:p>
          <a:p>
            <a:pPr algn="ctr"/>
            <a:r>
              <a:rPr lang="en-GB" sz="2400" dirty="0">
                <a:solidFill>
                  <a:srgbClr val="0A3255"/>
                </a:solidFill>
                <a:latin typeface="Arial" panose="020B0604020202020204" pitchFamily="34" charset="0"/>
                <a:cs typeface="Arial" panose="020B0604020202020204" pitchFamily="34" charset="0"/>
              </a:rPr>
              <a:t>core positions</a:t>
            </a:r>
          </a:p>
        </p:txBody>
      </p:sp>
      <p:cxnSp>
        <p:nvCxnSpPr>
          <p:cNvPr id="28" name="Straight Connector 27">
            <a:extLst>
              <a:ext uri="{FF2B5EF4-FFF2-40B4-BE49-F238E27FC236}">
                <a16:creationId xmlns:a16="http://schemas.microsoft.com/office/drawing/2014/main" id="{F882A101-B58C-E651-A625-1D533C0FDC5B}"/>
              </a:ext>
            </a:extLst>
          </p:cNvPr>
          <p:cNvCxnSpPr>
            <a:cxnSpLocks/>
          </p:cNvCxnSpPr>
          <p:nvPr/>
        </p:nvCxnSpPr>
        <p:spPr>
          <a:xfrm>
            <a:off x="8163711" y="1413099"/>
            <a:ext cx="0" cy="1347561"/>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552B031-6520-8A9F-3F56-5B2AD2425CCE}"/>
              </a:ext>
            </a:extLst>
          </p:cNvPr>
          <p:cNvSpPr/>
          <p:nvPr/>
        </p:nvSpPr>
        <p:spPr>
          <a:xfrm>
            <a:off x="4716615" y="2046742"/>
            <a:ext cx="3441059" cy="473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Opportunistically pursue </a:t>
            </a:r>
          </a:p>
          <a:p>
            <a:pPr algn="ctr"/>
            <a:r>
              <a:rPr lang="en-GB" sz="1200" dirty="0">
                <a:solidFill>
                  <a:schemeClr val="tx1"/>
                </a:solidFill>
                <a:latin typeface="Arial" panose="020B0604020202020204" pitchFamily="34" charset="0"/>
                <a:cs typeface="Arial" panose="020B0604020202020204" pitchFamily="34" charset="0"/>
              </a:rPr>
              <a:t>market inefficiencies </a:t>
            </a:r>
          </a:p>
          <a:p>
            <a:pPr algn="ctr"/>
            <a:r>
              <a:rPr lang="en-GB" sz="1200" dirty="0">
                <a:solidFill>
                  <a:schemeClr val="tx1"/>
                </a:solidFill>
                <a:latin typeface="Arial" panose="020B0604020202020204" pitchFamily="34" charset="0"/>
                <a:cs typeface="Arial" panose="020B0604020202020204" pitchFamily="34" charset="0"/>
              </a:rPr>
              <a:t>anywhere in the world.</a:t>
            </a:r>
          </a:p>
        </p:txBody>
      </p:sp>
      <p:sp>
        <p:nvSpPr>
          <p:cNvPr id="30" name="Rectangle 29">
            <a:extLst>
              <a:ext uri="{FF2B5EF4-FFF2-40B4-BE49-F238E27FC236}">
                <a16:creationId xmlns:a16="http://schemas.microsoft.com/office/drawing/2014/main" id="{3FA4B587-69A3-B759-661A-DF14284DE4BF}"/>
              </a:ext>
            </a:extLst>
          </p:cNvPr>
          <p:cNvSpPr/>
          <p:nvPr/>
        </p:nvSpPr>
        <p:spPr>
          <a:xfrm>
            <a:off x="4738711" y="1358664"/>
            <a:ext cx="3441059" cy="83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0A3255"/>
                </a:solidFill>
                <a:latin typeface="Arial" panose="020B0604020202020204" pitchFamily="34" charset="0"/>
                <a:cs typeface="Arial" panose="020B0604020202020204" pitchFamily="34" charset="0"/>
              </a:rPr>
              <a:t>Unconstrained</a:t>
            </a:r>
          </a:p>
        </p:txBody>
      </p:sp>
      <p:sp>
        <p:nvSpPr>
          <p:cNvPr id="31" name="Rectangle 30">
            <a:extLst>
              <a:ext uri="{FF2B5EF4-FFF2-40B4-BE49-F238E27FC236}">
                <a16:creationId xmlns:a16="http://schemas.microsoft.com/office/drawing/2014/main" id="{D2BFC22D-C96F-6B8E-46B1-421764330E68}"/>
              </a:ext>
            </a:extLst>
          </p:cNvPr>
          <p:cNvSpPr/>
          <p:nvPr/>
        </p:nvSpPr>
        <p:spPr>
          <a:xfrm>
            <a:off x="8169749" y="1358664"/>
            <a:ext cx="3487739" cy="83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0A3255"/>
                </a:solidFill>
                <a:latin typeface="Arial" panose="020B0604020202020204" pitchFamily="34" charset="0"/>
                <a:cs typeface="Arial" panose="020B0604020202020204" pitchFamily="34" charset="0"/>
              </a:rPr>
              <a:t>Concentrated </a:t>
            </a:r>
          </a:p>
          <a:p>
            <a:pPr algn="ctr"/>
            <a:r>
              <a:rPr lang="en-GB" sz="2400" dirty="0">
                <a:solidFill>
                  <a:srgbClr val="0A3255"/>
                </a:solidFill>
                <a:latin typeface="Arial" panose="020B0604020202020204" pitchFamily="34" charset="0"/>
                <a:cs typeface="Arial" panose="020B0604020202020204" pitchFamily="34" charset="0"/>
              </a:rPr>
              <a:t>portfolio</a:t>
            </a:r>
          </a:p>
        </p:txBody>
      </p:sp>
      <p:sp>
        <p:nvSpPr>
          <p:cNvPr id="32" name="Rectangle 31">
            <a:extLst>
              <a:ext uri="{FF2B5EF4-FFF2-40B4-BE49-F238E27FC236}">
                <a16:creationId xmlns:a16="http://schemas.microsoft.com/office/drawing/2014/main" id="{7A625D25-4AFB-04D1-47C8-AA5A2B1D9311}"/>
              </a:ext>
            </a:extLst>
          </p:cNvPr>
          <p:cNvSpPr/>
          <p:nvPr/>
        </p:nvSpPr>
        <p:spPr>
          <a:xfrm rot="16200000">
            <a:off x="-194977" y="3571286"/>
            <a:ext cx="1733594" cy="529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A3255"/>
                </a:solidFill>
                <a:latin typeface="Arial" panose="020B0604020202020204" pitchFamily="34" charset="0"/>
                <a:cs typeface="Arial" panose="020B0604020202020204" pitchFamily="34" charset="0"/>
              </a:rPr>
              <a:t>RETURN</a:t>
            </a:r>
          </a:p>
        </p:txBody>
      </p:sp>
      <p:cxnSp>
        <p:nvCxnSpPr>
          <p:cNvPr id="34" name="Straight Connector 33">
            <a:extLst>
              <a:ext uri="{FF2B5EF4-FFF2-40B4-BE49-F238E27FC236}">
                <a16:creationId xmlns:a16="http://schemas.microsoft.com/office/drawing/2014/main" id="{9B90FC9D-3F2F-5C28-0D5A-AE2777069630}"/>
              </a:ext>
            </a:extLst>
          </p:cNvPr>
          <p:cNvCxnSpPr>
            <a:cxnSpLocks/>
          </p:cNvCxnSpPr>
          <p:nvPr/>
        </p:nvCxnSpPr>
        <p:spPr>
          <a:xfrm>
            <a:off x="6393498" y="4913435"/>
            <a:ext cx="0" cy="1122771"/>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A001B98-C5F0-3EE6-1DDA-95524FC73EE1}"/>
              </a:ext>
            </a:extLst>
          </p:cNvPr>
          <p:cNvSpPr/>
          <p:nvPr/>
        </p:nvSpPr>
        <p:spPr>
          <a:xfrm rot="16200000">
            <a:off x="-171575" y="5281477"/>
            <a:ext cx="1686789" cy="529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A3255"/>
                </a:solidFill>
                <a:latin typeface="Arial" panose="020B0604020202020204" pitchFamily="34" charset="0"/>
                <a:cs typeface="Arial" panose="020B0604020202020204" pitchFamily="34" charset="0"/>
              </a:rPr>
              <a:t>MANAGEMENT</a:t>
            </a:r>
          </a:p>
        </p:txBody>
      </p:sp>
      <p:sp>
        <p:nvSpPr>
          <p:cNvPr id="36" name="Rectangle 35">
            <a:extLst>
              <a:ext uri="{FF2B5EF4-FFF2-40B4-BE49-F238E27FC236}">
                <a16:creationId xmlns:a16="http://schemas.microsoft.com/office/drawing/2014/main" id="{483610CA-0687-5D9F-B3A8-EECB9E472BD7}"/>
              </a:ext>
            </a:extLst>
          </p:cNvPr>
          <p:cNvSpPr/>
          <p:nvPr/>
        </p:nvSpPr>
        <p:spPr>
          <a:xfrm>
            <a:off x="8187654" y="4094872"/>
            <a:ext cx="3480484" cy="473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Fund never subject to margin calls.</a:t>
            </a:r>
          </a:p>
          <a:p>
            <a:pPr algn="ctr"/>
            <a:r>
              <a:rPr lang="en-GB" sz="1200" dirty="0">
                <a:solidFill>
                  <a:schemeClr val="tx1"/>
                </a:solidFill>
                <a:latin typeface="Arial" panose="020B0604020202020204" pitchFamily="34" charset="0"/>
                <a:cs typeface="Arial" panose="020B0604020202020204" pitchFamily="34" charset="0"/>
              </a:rPr>
              <a:t>Derivates only for hedging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(“portfolio insurance”).</a:t>
            </a:r>
          </a:p>
          <a:p>
            <a:pPr algn="ctr"/>
            <a:endParaRPr lang="en-GB" sz="1200" dirty="0">
              <a:solidFill>
                <a:schemeClr val="tx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360F85D-96FD-3C99-B9A4-4CDD0FD3EE07}"/>
              </a:ext>
            </a:extLst>
          </p:cNvPr>
          <p:cNvSpPr/>
          <p:nvPr/>
        </p:nvSpPr>
        <p:spPr>
          <a:xfrm>
            <a:off x="1214313" y="4017872"/>
            <a:ext cx="3498389" cy="585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25-year net performance: </a:t>
            </a:r>
          </a:p>
          <a:p>
            <a:pPr algn="ctr"/>
            <a:r>
              <a:rPr lang="en-GB" sz="1200" dirty="0">
                <a:solidFill>
                  <a:schemeClr val="tx1"/>
                </a:solidFill>
                <a:latin typeface="Arial" panose="020B0604020202020204" pitchFamily="34" charset="0"/>
                <a:cs typeface="Arial" panose="020B0604020202020204" pitchFamily="34" charset="0"/>
              </a:rPr>
              <a:t>average ≈24% p.a.</a:t>
            </a:r>
          </a:p>
          <a:p>
            <a:pPr algn="ctr"/>
            <a:r>
              <a:rPr lang="en-GB" sz="1200" dirty="0">
                <a:solidFill>
                  <a:schemeClr val="tx1"/>
                </a:solidFill>
                <a:latin typeface="Arial" panose="020B0604020202020204" pitchFamily="34" charset="0"/>
                <a:cs typeface="Arial" panose="020B0604020202020204" pitchFamily="34" charset="0"/>
              </a:rPr>
              <a:t>(audited, real-money performance)</a:t>
            </a:r>
          </a:p>
        </p:txBody>
      </p:sp>
      <p:sp>
        <p:nvSpPr>
          <p:cNvPr id="38" name="Rectangle 37">
            <a:extLst>
              <a:ext uri="{FF2B5EF4-FFF2-40B4-BE49-F238E27FC236}">
                <a16:creationId xmlns:a16="http://schemas.microsoft.com/office/drawing/2014/main" id="{4617CA1F-42BE-1D1F-9166-DCDF6FB0FC95}"/>
              </a:ext>
            </a:extLst>
          </p:cNvPr>
          <p:cNvSpPr/>
          <p:nvPr/>
        </p:nvSpPr>
        <p:spPr>
          <a:xfrm>
            <a:off x="1214314" y="3166163"/>
            <a:ext cx="3487738" cy="83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0A3255"/>
                </a:solidFill>
                <a:latin typeface="Arial" panose="020B0604020202020204" pitchFamily="34" charset="0"/>
                <a:cs typeface="Arial" panose="020B0604020202020204" pitchFamily="34" charset="0"/>
              </a:rPr>
              <a:t>High historical </a:t>
            </a:r>
            <a:br>
              <a:rPr lang="en-GB" sz="2400" dirty="0">
                <a:solidFill>
                  <a:srgbClr val="0A3255"/>
                </a:solidFill>
                <a:latin typeface="Arial" panose="020B0604020202020204" pitchFamily="34" charset="0"/>
                <a:cs typeface="Arial" panose="020B0604020202020204" pitchFamily="34" charset="0"/>
              </a:rPr>
            </a:br>
            <a:r>
              <a:rPr lang="en-GB" sz="2400" dirty="0">
                <a:solidFill>
                  <a:srgbClr val="0A3255"/>
                </a:solidFill>
                <a:latin typeface="Arial" panose="020B0604020202020204" pitchFamily="34" charset="0"/>
                <a:cs typeface="Arial" panose="020B0604020202020204" pitchFamily="34" charset="0"/>
              </a:rPr>
              <a:t>net returns</a:t>
            </a:r>
          </a:p>
        </p:txBody>
      </p:sp>
      <p:sp>
        <p:nvSpPr>
          <p:cNvPr id="39" name="Rectangle 38">
            <a:extLst>
              <a:ext uri="{FF2B5EF4-FFF2-40B4-BE49-F238E27FC236}">
                <a16:creationId xmlns:a16="http://schemas.microsoft.com/office/drawing/2014/main" id="{CEFB991D-D46E-FF53-BD6A-DF01CD714349}"/>
              </a:ext>
            </a:extLst>
          </p:cNvPr>
          <p:cNvSpPr/>
          <p:nvPr/>
        </p:nvSpPr>
        <p:spPr>
          <a:xfrm>
            <a:off x="4712701" y="4094872"/>
            <a:ext cx="3474951" cy="473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Net return target</a:t>
            </a:r>
          </a:p>
          <a:p>
            <a:pPr algn="ctr"/>
            <a:r>
              <a:rPr lang="en-GB" sz="1200" dirty="0">
                <a:solidFill>
                  <a:schemeClr val="tx1"/>
                </a:solidFill>
                <a:latin typeface="Arial" panose="020B0604020202020204" pitchFamily="34" charset="0"/>
                <a:cs typeface="Arial" panose="020B0604020202020204" pitchFamily="34" charset="0"/>
              </a:rPr>
              <a:t>(over 3-year period).</a:t>
            </a:r>
          </a:p>
          <a:p>
            <a:pPr algn="ctr"/>
            <a:endParaRPr lang="en-GB" sz="1200" dirty="0">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E40F45BB-9F6E-1A0B-4240-C03B1E169E8F}"/>
              </a:ext>
            </a:extLst>
          </p:cNvPr>
          <p:cNvSpPr/>
          <p:nvPr/>
        </p:nvSpPr>
        <p:spPr>
          <a:xfrm>
            <a:off x="4712702" y="3166163"/>
            <a:ext cx="3474952" cy="83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400" dirty="0">
              <a:solidFill>
                <a:srgbClr val="0A3255"/>
              </a:solidFill>
              <a:latin typeface="Arial" panose="020B0604020202020204" pitchFamily="34" charset="0"/>
              <a:cs typeface="Arial" panose="020B0604020202020204" pitchFamily="34" charset="0"/>
            </a:endParaRPr>
          </a:p>
          <a:p>
            <a:pPr algn="ctr"/>
            <a:r>
              <a:rPr lang="en-GB" sz="2400" dirty="0">
                <a:solidFill>
                  <a:srgbClr val="0A3255"/>
                </a:solidFill>
                <a:latin typeface="Arial" panose="020B0604020202020204" pitchFamily="34" charset="0"/>
                <a:cs typeface="Arial" panose="020B0604020202020204" pitchFamily="34" charset="0"/>
              </a:rPr>
              <a:t>&gt; 20% p.a.</a:t>
            </a:r>
          </a:p>
        </p:txBody>
      </p:sp>
      <p:sp>
        <p:nvSpPr>
          <p:cNvPr id="41" name="Rectangle 40">
            <a:extLst>
              <a:ext uri="{FF2B5EF4-FFF2-40B4-BE49-F238E27FC236}">
                <a16:creationId xmlns:a16="http://schemas.microsoft.com/office/drawing/2014/main" id="{6104EC61-5827-6AA1-0288-972C08A61E42}"/>
              </a:ext>
            </a:extLst>
          </p:cNvPr>
          <p:cNvSpPr/>
          <p:nvPr/>
        </p:nvSpPr>
        <p:spPr>
          <a:xfrm>
            <a:off x="8163711" y="3166163"/>
            <a:ext cx="3493777" cy="83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400" dirty="0">
              <a:solidFill>
                <a:srgbClr val="0A3255"/>
              </a:solidFill>
              <a:latin typeface="Arial" panose="020B0604020202020204" pitchFamily="34" charset="0"/>
              <a:cs typeface="Arial" panose="020B0604020202020204" pitchFamily="34" charset="0"/>
            </a:endParaRPr>
          </a:p>
          <a:p>
            <a:pPr algn="ctr"/>
            <a:r>
              <a:rPr lang="en-GB" sz="2400" dirty="0">
                <a:solidFill>
                  <a:srgbClr val="0A3255"/>
                </a:solidFill>
                <a:latin typeface="Arial" panose="020B0604020202020204" pitchFamily="34" charset="0"/>
                <a:cs typeface="Arial" panose="020B0604020202020204" pitchFamily="34" charset="0"/>
              </a:rPr>
              <a:t>0% Leverage</a:t>
            </a:r>
          </a:p>
        </p:txBody>
      </p:sp>
      <p:sp>
        <p:nvSpPr>
          <p:cNvPr id="42" name="Rectangle 41">
            <a:extLst>
              <a:ext uri="{FF2B5EF4-FFF2-40B4-BE49-F238E27FC236}">
                <a16:creationId xmlns:a16="http://schemas.microsoft.com/office/drawing/2014/main" id="{8144D63B-4F18-8B4C-FB7C-2EF7893F9928}"/>
              </a:ext>
            </a:extLst>
          </p:cNvPr>
          <p:cNvSpPr/>
          <p:nvPr/>
        </p:nvSpPr>
        <p:spPr>
          <a:xfrm>
            <a:off x="1214312" y="5053726"/>
            <a:ext cx="5179184" cy="534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0A3255"/>
                </a:solidFill>
                <a:latin typeface="Arial" panose="020B0604020202020204" pitchFamily="34" charset="0"/>
                <a:cs typeface="Arial" panose="020B0604020202020204" pitchFamily="34" charset="0"/>
              </a:rPr>
              <a:t>Skin in the game</a:t>
            </a:r>
          </a:p>
        </p:txBody>
      </p:sp>
      <p:sp>
        <p:nvSpPr>
          <p:cNvPr id="43" name="Rectangle 42">
            <a:extLst>
              <a:ext uri="{FF2B5EF4-FFF2-40B4-BE49-F238E27FC236}">
                <a16:creationId xmlns:a16="http://schemas.microsoft.com/office/drawing/2014/main" id="{2A519009-E62D-D5E5-7E23-0E842A55A5D3}"/>
              </a:ext>
            </a:extLst>
          </p:cNvPr>
          <p:cNvSpPr/>
          <p:nvPr/>
        </p:nvSpPr>
        <p:spPr>
          <a:xfrm>
            <a:off x="6393499" y="4908178"/>
            <a:ext cx="5219918" cy="83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0A3255"/>
                </a:solidFill>
                <a:latin typeface="Arial" panose="020B0604020202020204" pitchFamily="34" charset="0"/>
                <a:cs typeface="Arial" panose="020B0604020202020204" pitchFamily="34" charset="0"/>
              </a:rPr>
              <a:t>Exclusive </a:t>
            </a:r>
          </a:p>
          <a:p>
            <a:pPr algn="ctr"/>
            <a:r>
              <a:rPr lang="en-GB" sz="2400" dirty="0">
                <a:solidFill>
                  <a:srgbClr val="0A3255"/>
                </a:solidFill>
                <a:latin typeface="Arial" panose="020B0604020202020204" pitchFamily="34" charset="0"/>
                <a:cs typeface="Arial" panose="020B0604020202020204" pitchFamily="34" charset="0"/>
              </a:rPr>
              <a:t>investment strategy</a:t>
            </a:r>
          </a:p>
        </p:txBody>
      </p:sp>
      <p:sp>
        <p:nvSpPr>
          <p:cNvPr id="44" name="Rectangle 43">
            <a:extLst>
              <a:ext uri="{FF2B5EF4-FFF2-40B4-BE49-F238E27FC236}">
                <a16:creationId xmlns:a16="http://schemas.microsoft.com/office/drawing/2014/main" id="{B385F247-C91D-3740-9493-0F827B824A2E}"/>
              </a:ext>
            </a:extLst>
          </p:cNvPr>
          <p:cNvSpPr/>
          <p:nvPr/>
        </p:nvSpPr>
        <p:spPr>
          <a:xfrm>
            <a:off x="1250561" y="5640029"/>
            <a:ext cx="5186583" cy="473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Portfolio manager has invested a </a:t>
            </a:r>
          </a:p>
          <a:p>
            <a:pPr algn="ctr"/>
            <a:r>
              <a:rPr lang="en-GB" sz="1200" dirty="0">
                <a:solidFill>
                  <a:schemeClr val="tx1"/>
                </a:solidFill>
                <a:latin typeface="Arial" panose="020B0604020202020204" pitchFamily="34" charset="0"/>
                <a:cs typeface="Arial" panose="020B0604020202020204" pitchFamily="34" charset="0"/>
              </a:rPr>
              <a:t>significant</a:t>
            </a:r>
            <a:r>
              <a:rPr lang="en-GB" sz="1200" dirty="0">
                <a:solidFill>
                  <a:srgbClr val="FF0000"/>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amount of his own money.</a:t>
            </a:r>
          </a:p>
        </p:txBody>
      </p:sp>
      <p:sp>
        <p:nvSpPr>
          <p:cNvPr id="45" name="Rectangle 44">
            <a:extLst>
              <a:ext uri="{FF2B5EF4-FFF2-40B4-BE49-F238E27FC236}">
                <a16:creationId xmlns:a16="http://schemas.microsoft.com/office/drawing/2014/main" id="{451DFF7C-4DF0-37EA-C999-F6A04197C5C9}"/>
              </a:ext>
            </a:extLst>
          </p:cNvPr>
          <p:cNvSpPr/>
          <p:nvPr/>
        </p:nvSpPr>
        <p:spPr>
          <a:xfrm>
            <a:off x="6386017" y="5744125"/>
            <a:ext cx="5186583" cy="473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Limited capacity, </a:t>
            </a:r>
          </a:p>
          <a:p>
            <a:pPr algn="ctr"/>
            <a:r>
              <a:rPr lang="en-GB" sz="1200" dirty="0">
                <a:solidFill>
                  <a:schemeClr val="tx1"/>
                </a:solidFill>
                <a:latin typeface="Arial" panose="020B0604020202020204" pitchFamily="34" charset="0"/>
                <a:cs typeface="Arial" panose="020B0604020202020204" pitchFamily="34" charset="0"/>
              </a:rPr>
              <a:t>soft close expected at €200m.</a:t>
            </a:r>
          </a:p>
        </p:txBody>
      </p:sp>
      <p:cxnSp>
        <p:nvCxnSpPr>
          <p:cNvPr id="46" name="Straight Connector 45">
            <a:extLst>
              <a:ext uri="{FF2B5EF4-FFF2-40B4-BE49-F238E27FC236}">
                <a16:creationId xmlns:a16="http://schemas.microsoft.com/office/drawing/2014/main" id="{C647970E-0719-A925-165F-EE8B0FF02F75}"/>
              </a:ext>
            </a:extLst>
          </p:cNvPr>
          <p:cNvCxnSpPr>
            <a:cxnSpLocks/>
          </p:cNvCxnSpPr>
          <p:nvPr/>
        </p:nvCxnSpPr>
        <p:spPr>
          <a:xfrm>
            <a:off x="4714658" y="1413099"/>
            <a:ext cx="0" cy="1347561"/>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5FB550A-FE9B-407E-353F-136023A1CC6F}"/>
              </a:ext>
            </a:extLst>
          </p:cNvPr>
          <p:cNvCxnSpPr>
            <a:cxnSpLocks/>
          </p:cNvCxnSpPr>
          <p:nvPr/>
        </p:nvCxnSpPr>
        <p:spPr>
          <a:xfrm>
            <a:off x="8163711" y="3161690"/>
            <a:ext cx="0" cy="1347561"/>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4E0D3BD-B7E2-622A-878D-9DF28958744B}"/>
              </a:ext>
            </a:extLst>
          </p:cNvPr>
          <p:cNvCxnSpPr>
            <a:cxnSpLocks/>
          </p:cNvCxnSpPr>
          <p:nvPr/>
        </p:nvCxnSpPr>
        <p:spPr>
          <a:xfrm>
            <a:off x="4714658" y="3161690"/>
            <a:ext cx="0" cy="1347561"/>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94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BD313-9C04-839F-1C6F-6A17B346F1A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C0FDD8D-3BFC-8E34-CE2D-F8C0E0030DAB}"/>
              </a:ext>
            </a:extLst>
          </p:cNvPr>
          <p:cNvSpPr/>
          <p:nvPr/>
        </p:nvSpPr>
        <p:spPr>
          <a:xfrm>
            <a:off x="1918712" y="5685527"/>
            <a:ext cx="8354577" cy="557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A3255"/>
                </a:solidFill>
                <a:latin typeface="Arial" panose="020B0604020202020204" pitchFamily="34" charset="0"/>
                <a:cs typeface="Arial" panose="020B0604020202020204" pitchFamily="34" charset="0"/>
              </a:rPr>
              <a:t>Truly differentiated investment ideas</a:t>
            </a:r>
            <a:r>
              <a:rPr lang="en-GB" sz="1600" b="1" dirty="0">
                <a:solidFill>
                  <a:schemeClr val="tx1"/>
                </a:solidFill>
                <a:latin typeface="Arial" panose="020B0604020202020204" pitchFamily="34" charset="0"/>
                <a:cs typeface="Arial" panose="020B0604020202020204" pitchFamily="34" charset="0"/>
              </a:rPr>
              <a:t>, no benchmarking.</a:t>
            </a:r>
          </a:p>
        </p:txBody>
      </p:sp>
      <p:sp>
        <p:nvSpPr>
          <p:cNvPr id="7" name="Rechteck 2">
            <a:extLst>
              <a:ext uri="{FF2B5EF4-FFF2-40B4-BE49-F238E27FC236}">
                <a16:creationId xmlns:a16="http://schemas.microsoft.com/office/drawing/2014/main" id="{8A73C9D8-613B-FE71-8369-81D810F7B7FD}"/>
              </a:ext>
            </a:extLst>
          </p:cNvPr>
          <p:cNvSpPr/>
          <p:nvPr/>
        </p:nvSpPr>
        <p:spPr>
          <a:xfrm>
            <a:off x="1906093" y="1198679"/>
            <a:ext cx="4523162" cy="354360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4DD40AF-8775-E40B-6E2F-215FCF5C2BCF}"/>
              </a:ext>
            </a:extLst>
          </p:cNvPr>
          <p:cNvSpPr txBox="1"/>
          <p:nvPr/>
        </p:nvSpPr>
        <p:spPr>
          <a:xfrm>
            <a:off x="1918712" y="3286840"/>
            <a:ext cx="4523162" cy="1169551"/>
          </a:xfrm>
          <a:prstGeom prst="rect">
            <a:avLst/>
          </a:prstGeom>
          <a:noFill/>
        </p:spPr>
        <p:txBody>
          <a:bodyPr wrap="square" rtlCol="0">
            <a:spAutoFit/>
          </a:bodyP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10-20 core positions </a:t>
            </a:r>
          </a:p>
          <a:p>
            <a:pPr algn="ct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1400" dirty="0">
                <a:solidFill>
                  <a:schemeClr val="tx1">
                    <a:lumMod val="65000"/>
                    <a:lumOff val="35000"/>
                  </a:schemeClr>
                </a:solidFill>
                <a:latin typeface="Arial" panose="020B0604020202020204" pitchFamily="34" charset="0"/>
                <a:cs typeface="Arial" panose="020B0604020202020204" pitchFamily="34" charset="0"/>
              </a:rPr>
              <a:t>Permission to invest up to 30%</a:t>
            </a:r>
          </a:p>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of the portfolio in a single stock</a:t>
            </a:r>
          </a:p>
          <a:p>
            <a:pPr algn="ctr"/>
            <a:r>
              <a:rPr lang="en-GB" sz="1400" dirty="0">
                <a:solidFill>
                  <a:schemeClr val="tx1">
                    <a:lumMod val="65000"/>
                    <a:lumOff val="35000"/>
                  </a:schemeClr>
                </a:solidFill>
                <a:latin typeface="Arial" panose="020B0604020202020204" pitchFamily="34" charset="0"/>
                <a:cs typeface="Arial" panose="020B0604020202020204" pitchFamily="34" charset="0"/>
              </a:rPr>
              <a:t>(though typically 2.5% - 10%).</a:t>
            </a:r>
          </a:p>
        </p:txBody>
      </p:sp>
      <p:sp>
        <p:nvSpPr>
          <p:cNvPr id="9" name="Rectangle 8">
            <a:extLst>
              <a:ext uri="{FF2B5EF4-FFF2-40B4-BE49-F238E27FC236}">
                <a16:creationId xmlns:a16="http://schemas.microsoft.com/office/drawing/2014/main" id="{1C3C71E4-9B83-222C-B81B-372B29E6B102}"/>
              </a:ext>
            </a:extLst>
          </p:cNvPr>
          <p:cNvSpPr/>
          <p:nvPr/>
        </p:nvSpPr>
        <p:spPr>
          <a:xfrm>
            <a:off x="1721032" y="1015441"/>
            <a:ext cx="8749937" cy="3901117"/>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A872E84-EFEF-AB31-CB45-FA7B4A985D52}"/>
              </a:ext>
            </a:extLst>
          </p:cNvPr>
          <p:cNvSpPr/>
          <p:nvPr/>
        </p:nvSpPr>
        <p:spPr>
          <a:xfrm>
            <a:off x="1906093" y="5041277"/>
            <a:ext cx="8379814" cy="642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Your Fund has the flexibility to hold up to 100% cash or bonds.</a:t>
            </a:r>
            <a:endParaRPr lang="en-GB" sz="1400" strike="sngStrike" dirty="0">
              <a:solidFill>
                <a:schemeClr val="bg1"/>
              </a:solidFill>
              <a:latin typeface="Arial" panose="020B0604020202020204" pitchFamily="34" charset="0"/>
              <a:cs typeface="Arial" panose="020B0604020202020204" pitchFamily="34" charset="0"/>
            </a:endParaRPr>
          </a:p>
        </p:txBody>
      </p:sp>
      <p:sp>
        <p:nvSpPr>
          <p:cNvPr id="11" name="Rectangle 49">
            <a:extLst>
              <a:ext uri="{FF2B5EF4-FFF2-40B4-BE49-F238E27FC236}">
                <a16:creationId xmlns:a16="http://schemas.microsoft.com/office/drawing/2014/main" id="{E1754DCC-D645-56EA-9B8B-A728CA8FD7E1}"/>
              </a:ext>
            </a:extLst>
          </p:cNvPr>
          <p:cNvSpPr/>
          <p:nvPr/>
        </p:nvSpPr>
        <p:spPr>
          <a:xfrm>
            <a:off x="1918712" y="1269162"/>
            <a:ext cx="4523163" cy="7606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solidFill>
                <a:latin typeface="Arial" panose="020B0604020202020204" pitchFamily="34" charset="0"/>
                <a:cs typeface="Arial" panose="020B0604020202020204" pitchFamily="34" charset="0"/>
              </a:rPr>
              <a:t>CORE </a:t>
            </a:r>
          </a:p>
          <a:p>
            <a:pPr algn="ctr"/>
            <a:r>
              <a:rPr lang="en-GB" sz="1600" b="1" dirty="0">
                <a:solidFill>
                  <a:schemeClr val="accent1"/>
                </a:solidFill>
                <a:latin typeface="Arial" panose="020B0604020202020204" pitchFamily="34" charset="0"/>
                <a:cs typeface="Arial" panose="020B0604020202020204" pitchFamily="34" charset="0"/>
              </a:rPr>
              <a:t>EQUITY PORTFOLIO</a:t>
            </a:r>
          </a:p>
        </p:txBody>
      </p:sp>
      <p:sp>
        <p:nvSpPr>
          <p:cNvPr id="12" name="Rechteck 29">
            <a:extLst>
              <a:ext uri="{FF2B5EF4-FFF2-40B4-BE49-F238E27FC236}">
                <a16:creationId xmlns:a16="http://schemas.microsoft.com/office/drawing/2014/main" id="{D424B8CE-31B0-ED5A-FCE9-D9F46E3BC508}"/>
              </a:ext>
            </a:extLst>
          </p:cNvPr>
          <p:cNvSpPr/>
          <p:nvPr/>
        </p:nvSpPr>
        <p:spPr>
          <a:xfrm>
            <a:off x="6626937" y="1198679"/>
            <a:ext cx="3658970" cy="354360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3" name="Rectangle 49">
            <a:extLst>
              <a:ext uri="{FF2B5EF4-FFF2-40B4-BE49-F238E27FC236}">
                <a16:creationId xmlns:a16="http://schemas.microsoft.com/office/drawing/2014/main" id="{99DF9593-0574-8753-D1F6-8449691F7548}"/>
              </a:ext>
            </a:extLst>
          </p:cNvPr>
          <p:cNvSpPr/>
          <p:nvPr/>
        </p:nvSpPr>
        <p:spPr>
          <a:xfrm>
            <a:off x="6626937" y="1269162"/>
            <a:ext cx="3646352" cy="6643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solidFill>
                <a:latin typeface="Arial" panose="020B0604020202020204" pitchFamily="34" charset="0"/>
                <a:cs typeface="Arial" panose="020B0604020202020204" pitchFamily="34" charset="0"/>
              </a:rPr>
              <a:t>SATELLITE </a:t>
            </a:r>
          </a:p>
          <a:p>
            <a:pPr algn="ctr"/>
            <a:r>
              <a:rPr lang="en-GB" sz="1600" b="1" dirty="0">
                <a:solidFill>
                  <a:schemeClr val="accent1"/>
                </a:solidFill>
                <a:latin typeface="Arial" panose="020B0604020202020204" pitchFamily="34" charset="0"/>
                <a:cs typeface="Arial" panose="020B0604020202020204" pitchFamily="34" charset="0"/>
              </a:rPr>
              <a:t>EQUITY PORTFOLIO</a:t>
            </a:r>
          </a:p>
        </p:txBody>
      </p:sp>
      <p:sp>
        <p:nvSpPr>
          <p:cNvPr id="14" name="TextBox 33">
            <a:extLst>
              <a:ext uri="{FF2B5EF4-FFF2-40B4-BE49-F238E27FC236}">
                <a16:creationId xmlns:a16="http://schemas.microsoft.com/office/drawing/2014/main" id="{A3B1212A-8FF9-7FB1-D3F4-165BC1F71E26}"/>
              </a:ext>
            </a:extLst>
          </p:cNvPr>
          <p:cNvSpPr txBox="1"/>
          <p:nvPr/>
        </p:nvSpPr>
        <p:spPr>
          <a:xfrm>
            <a:off x="6665302" y="3286840"/>
            <a:ext cx="3620605" cy="1169551"/>
          </a:xfrm>
          <a:prstGeom prst="rect">
            <a:avLst/>
          </a:prstGeom>
          <a:noFill/>
        </p:spPr>
        <p:txBody>
          <a:bodyPr wrap="square" rtlCol="0">
            <a:spAutoFit/>
          </a:bodyP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Weightings of </a:t>
            </a:r>
          </a:p>
          <a:p>
            <a:pPr algn="ctr"/>
            <a:r>
              <a:rPr lang="en-GB" sz="1400" dirty="0">
                <a:solidFill>
                  <a:schemeClr val="tx1">
                    <a:lumMod val="65000"/>
                    <a:lumOff val="35000"/>
                  </a:schemeClr>
                </a:solidFill>
                <a:latin typeface="Arial" panose="020B0604020202020204" pitchFamily="34" charset="0"/>
                <a:cs typeface="Arial" panose="020B0604020202020204" pitchFamily="34" charset="0"/>
              </a:rPr>
              <a:t>&lt; 2.5%</a:t>
            </a:r>
          </a:p>
          <a:p>
            <a:pPr algn="ct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1400" dirty="0">
                <a:solidFill>
                  <a:schemeClr val="tx1">
                    <a:lumMod val="65000"/>
                    <a:lumOff val="35000"/>
                  </a:schemeClr>
                </a:solidFill>
                <a:latin typeface="Arial" panose="020B0604020202020204" pitchFamily="34" charset="0"/>
                <a:cs typeface="Arial" panose="020B0604020202020204" pitchFamily="34" charset="0"/>
              </a:rPr>
              <a:t>No constraint to </a:t>
            </a:r>
          </a:p>
          <a:p>
            <a:pPr algn="ctr"/>
            <a:r>
              <a:rPr lang="en-GB" sz="1400" dirty="0">
                <a:solidFill>
                  <a:schemeClr val="tx1">
                    <a:lumMod val="65000"/>
                    <a:lumOff val="35000"/>
                  </a:schemeClr>
                </a:solidFill>
                <a:latin typeface="Arial" panose="020B0604020202020204" pitchFamily="34" charset="0"/>
                <a:cs typeface="Arial" panose="020B0604020202020204" pitchFamily="34" charset="0"/>
              </a:rPr>
              <a:t>the number of positions.</a:t>
            </a:r>
          </a:p>
        </p:txBody>
      </p:sp>
      <p:sp>
        <p:nvSpPr>
          <p:cNvPr id="15" name="Title 1">
            <a:extLst>
              <a:ext uri="{FF2B5EF4-FFF2-40B4-BE49-F238E27FC236}">
                <a16:creationId xmlns:a16="http://schemas.microsoft.com/office/drawing/2014/main" id="{95361EAD-72B2-FF2E-106B-830E0FF59E89}"/>
              </a:ext>
            </a:extLst>
          </p:cNvPr>
          <p:cNvSpPr txBox="1">
            <a:spLocks/>
          </p:cNvSpPr>
          <p:nvPr/>
        </p:nvSpPr>
        <p:spPr>
          <a:xfrm>
            <a:off x="407125" y="271145"/>
            <a:ext cx="8749938" cy="395061"/>
          </a:xfrm>
          <a:prstGeom prst="rect">
            <a:avLst/>
          </a:prstGeom>
        </p:spPr>
        <p:txBody>
          <a:bodyPr lIns="0" tIns="0" rIns="0" bIns="0"/>
          <a:lstStyle>
            <a:lvl1pPr algn="l" defTabSz="914400" rtl="0" eaLnBrk="1" latinLnBrk="0" hangingPunct="1">
              <a:lnSpc>
                <a:spcPct val="9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r>
              <a:rPr lang="en-GB" b="0" dirty="0">
                <a:ea typeface="+mn-ea"/>
                <a:cs typeface="+mn-cs"/>
              </a:rPr>
              <a:t>Typical portfolio composition</a:t>
            </a:r>
          </a:p>
        </p:txBody>
      </p:sp>
      <p:sp>
        <p:nvSpPr>
          <p:cNvPr id="4" name="TextBox 3">
            <a:extLst>
              <a:ext uri="{FF2B5EF4-FFF2-40B4-BE49-F238E27FC236}">
                <a16:creationId xmlns:a16="http://schemas.microsoft.com/office/drawing/2014/main" id="{F0D5B251-6888-B5FC-B049-CED672E58FBD}"/>
              </a:ext>
            </a:extLst>
          </p:cNvPr>
          <p:cNvSpPr txBox="1"/>
          <p:nvPr/>
        </p:nvSpPr>
        <p:spPr>
          <a:xfrm flipH="1">
            <a:off x="1945367" y="2037758"/>
            <a:ext cx="4483888" cy="738664"/>
          </a:xfrm>
          <a:prstGeom prst="rect">
            <a:avLst/>
          </a:prstGeom>
          <a:noFill/>
        </p:spPr>
        <p:txBody>
          <a:bodyPr wrap="square" rtlCol="0">
            <a:spAutoFit/>
          </a:bodyPr>
          <a:lstStyle/>
          <a:p>
            <a:pPr algn="ctr"/>
            <a:r>
              <a:rPr lang="en-GB" sz="1400" b="1" dirty="0">
                <a:solidFill>
                  <a:srgbClr val="0A3255"/>
                </a:solidFill>
                <a:latin typeface="Arial" panose="020B0604020202020204" pitchFamily="34" charset="0"/>
                <a:cs typeface="Arial" panose="020B0604020202020204" pitchFamily="34" charset="0"/>
              </a:rPr>
              <a:t>The Core Portfolio consists of the </a:t>
            </a:r>
            <a:br>
              <a:rPr lang="en-GB" sz="1400" b="1" dirty="0">
                <a:solidFill>
                  <a:srgbClr val="0A3255"/>
                </a:solidFill>
                <a:latin typeface="Arial" panose="020B0604020202020204" pitchFamily="34" charset="0"/>
                <a:cs typeface="Arial" panose="020B0604020202020204" pitchFamily="34" charset="0"/>
              </a:rPr>
            </a:br>
            <a:r>
              <a:rPr lang="en-GB" sz="1400" b="1" dirty="0">
                <a:solidFill>
                  <a:srgbClr val="0A3255"/>
                </a:solidFill>
                <a:latin typeface="Arial" panose="020B0604020202020204" pitchFamily="34" charset="0"/>
                <a:cs typeface="Arial" panose="020B0604020202020204" pitchFamily="34" charset="0"/>
              </a:rPr>
              <a:t>stocks in which the portfolio manager </a:t>
            </a:r>
            <a:br>
              <a:rPr lang="en-GB" sz="1400" b="1" dirty="0">
                <a:solidFill>
                  <a:srgbClr val="0A3255"/>
                </a:solidFill>
                <a:latin typeface="Arial" panose="020B0604020202020204" pitchFamily="34" charset="0"/>
                <a:cs typeface="Arial" panose="020B0604020202020204" pitchFamily="34" charset="0"/>
              </a:rPr>
            </a:br>
            <a:r>
              <a:rPr lang="en-GB" sz="1400" b="1" dirty="0">
                <a:solidFill>
                  <a:srgbClr val="0A3255"/>
                </a:solidFill>
                <a:latin typeface="Arial" panose="020B0604020202020204" pitchFamily="34" charset="0"/>
                <a:cs typeface="Arial" panose="020B0604020202020204" pitchFamily="34" charset="0"/>
              </a:rPr>
              <a:t>has a high degree of conviction. </a:t>
            </a:r>
          </a:p>
        </p:txBody>
      </p:sp>
      <p:sp>
        <p:nvSpPr>
          <p:cNvPr id="16" name="TextBox 15">
            <a:extLst>
              <a:ext uri="{FF2B5EF4-FFF2-40B4-BE49-F238E27FC236}">
                <a16:creationId xmlns:a16="http://schemas.microsoft.com/office/drawing/2014/main" id="{24A7F664-3D9C-86D0-A2CD-E864D9E8EF82}"/>
              </a:ext>
            </a:extLst>
          </p:cNvPr>
          <p:cNvSpPr txBox="1"/>
          <p:nvPr/>
        </p:nvSpPr>
        <p:spPr>
          <a:xfrm flipH="1">
            <a:off x="6626937" y="2037758"/>
            <a:ext cx="3658970" cy="1384995"/>
          </a:xfrm>
          <a:prstGeom prst="rect">
            <a:avLst/>
          </a:prstGeom>
          <a:noFill/>
        </p:spPr>
        <p:txBody>
          <a:bodyPr wrap="square" rtlCol="0">
            <a:spAutoFit/>
          </a:bodyPr>
          <a:lstStyle/>
          <a:p>
            <a:pPr algn="ctr"/>
            <a:r>
              <a:rPr lang="en-GB" sz="1400" b="1" dirty="0">
                <a:solidFill>
                  <a:srgbClr val="0A3255"/>
                </a:solidFill>
                <a:latin typeface="Arial" panose="020B0604020202020204" pitchFamily="34" charset="0"/>
                <a:cs typeface="Arial" panose="020B0604020202020204" pitchFamily="34" charset="0"/>
              </a:rPr>
              <a:t>The Satellite Portfolio consists</a:t>
            </a:r>
          </a:p>
          <a:p>
            <a:pPr algn="ctr"/>
            <a:r>
              <a:rPr lang="en-GB" sz="1400" b="1" dirty="0">
                <a:solidFill>
                  <a:srgbClr val="0A3255"/>
                </a:solidFill>
                <a:latin typeface="Arial" panose="020B0604020202020204" pitchFamily="34" charset="0"/>
                <a:cs typeface="Arial" panose="020B0604020202020204" pitchFamily="34" charset="0"/>
              </a:rPr>
              <a:t>of the stocks in which the portfolio manager has taken an active interest </a:t>
            </a:r>
            <a:br>
              <a:rPr lang="en-GB" sz="1400" b="1" dirty="0">
                <a:solidFill>
                  <a:srgbClr val="0A3255"/>
                </a:solidFill>
                <a:latin typeface="Arial" panose="020B0604020202020204" pitchFamily="34" charset="0"/>
                <a:cs typeface="Arial" panose="020B0604020202020204" pitchFamily="34" charset="0"/>
              </a:rPr>
            </a:br>
            <a:r>
              <a:rPr lang="en-GB" sz="1400" b="1" dirty="0">
                <a:solidFill>
                  <a:srgbClr val="0A3255"/>
                </a:solidFill>
                <a:latin typeface="Arial" panose="020B0604020202020204" pitchFamily="34" charset="0"/>
                <a:cs typeface="Arial" panose="020B0604020202020204" pitchFamily="34" charset="0"/>
              </a:rPr>
              <a:t>but are yet to “earn” a</a:t>
            </a:r>
            <a:br>
              <a:rPr lang="en-GB" sz="1400" b="1" dirty="0">
                <a:solidFill>
                  <a:srgbClr val="0A3255"/>
                </a:solidFill>
                <a:latin typeface="Arial" panose="020B0604020202020204" pitchFamily="34" charset="0"/>
                <a:cs typeface="Arial" panose="020B0604020202020204" pitchFamily="34" charset="0"/>
              </a:rPr>
            </a:br>
            <a:r>
              <a:rPr lang="en-GB" sz="1400" b="1" dirty="0">
                <a:solidFill>
                  <a:srgbClr val="0A3255"/>
                </a:solidFill>
                <a:latin typeface="Arial" panose="020B0604020202020204" pitchFamily="34" charset="0"/>
                <a:cs typeface="Arial" panose="020B0604020202020204" pitchFamily="34" charset="0"/>
              </a:rPr>
              <a:t>place in the Core Portfolio.</a:t>
            </a:r>
          </a:p>
          <a:p>
            <a:pPr algn="ctr"/>
            <a:endParaRPr lang="en-GB" sz="1400" b="1" dirty="0">
              <a:solidFill>
                <a:srgbClr val="0A32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44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60A6E-7F6C-7608-200E-6912463B7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2BB86-39D8-456A-2767-0166174CFA22}"/>
              </a:ext>
            </a:extLst>
          </p:cNvPr>
          <p:cNvSpPr>
            <a:spLocks noGrp="1"/>
          </p:cNvSpPr>
          <p:nvPr>
            <p:ph type="title"/>
          </p:nvPr>
        </p:nvSpPr>
        <p:spPr>
          <a:xfrm>
            <a:off x="407125" y="271145"/>
            <a:ext cx="8749938" cy="395061"/>
          </a:xfrm>
        </p:spPr>
        <p:txBody>
          <a:bodyPr/>
          <a:lstStyle/>
          <a:p>
            <a:r>
              <a:rPr lang="en-GB" b="0" dirty="0"/>
              <a:t>Track record 2000 – 2026</a:t>
            </a:r>
          </a:p>
        </p:txBody>
      </p:sp>
      <p:sp>
        <p:nvSpPr>
          <p:cNvPr id="8" name="TextBox 7">
            <a:extLst>
              <a:ext uri="{FF2B5EF4-FFF2-40B4-BE49-F238E27FC236}">
                <a16:creationId xmlns:a16="http://schemas.microsoft.com/office/drawing/2014/main" id="{C39F21D6-D634-0B8F-0CEE-5D8BB5E85A57}"/>
              </a:ext>
            </a:extLst>
          </p:cNvPr>
          <p:cNvSpPr txBox="1"/>
          <p:nvPr/>
        </p:nvSpPr>
        <p:spPr>
          <a:xfrm flipH="1">
            <a:off x="407123" y="5804271"/>
            <a:ext cx="11406316" cy="629537"/>
          </a:xfrm>
          <a:prstGeom prst="rect">
            <a:avLst/>
          </a:prstGeom>
          <a:solidFill>
            <a:schemeClr val="accent5">
              <a:lumMod val="40000"/>
              <a:lumOff val="60000"/>
            </a:schemeClr>
          </a:solidFill>
        </p:spPr>
        <p:txBody>
          <a:bodyPr wrap="square" rtlCol="0" anchor="ctr">
            <a:noAutofit/>
          </a:bodyPr>
          <a:lstStyle/>
          <a:p>
            <a:pPr lvl="0" algn="ctr">
              <a:spcBef>
                <a:spcPts val="75"/>
              </a:spcBef>
            </a:pPr>
            <a:r>
              <a:rPr lang="en-GB" sz="1600" dirty="0">
                <a:solidFill>
                  <a:srgbClr val="093254"/>
                </a:solidFill>
                <a:latin typeface="Arial" panose="020B0604020202020204" pitchFamily="34" charset="0"/>
                <a:cs typeface="Arial" panose="020B0604020202020204" pitchFamily="34" charset="0"/>
              </a:rPr>
              <a:t>The strategy has an outstanding track record, but it comes with unavoidable periods of volatility and weakness.</a:t>
            </a:r>
            <a:endParaRPr lang="en-GB" sz="1600" dirty="0">
              <a:latin typeface="Arial" panose="020B0604020202020204" pitchFamily="34" charset="0"/>
              <a:cs typeface="Arial" panose="020B0604020202020204" pitchFamily="34" charset="0"/>
            </a:endParaRPr>
          </a:p>
          <a:p>
            <a:pPr lvl="0" algn="ctr">
              <a:spcBef>
                <a:spcPts val="75"/>
              </a:spcBef>
            </a:pPr>
            <a:r>
              <a:rPr lang="en-GB" sz="1600" dirty="0">
                <a:solidFill>
                  <a:srgbClr val="093254"/>
                </a:solidFill>
                <a:latin typeface="Arial" panose="020B0604020202020204" pitchFamily="34" charset="0"/>
                <a:cs typeface="Arial" panose="020B0604020202020204" pitchFamily="34" charset="0"/>
              </a:rPr>
              <a:t>Investors should only invest capital they can commit for at least three years.</a:t>
            </a:r>
          </a:p>
        </p:txBody>
      </p:sp>
      <p:sp>
        <p:nvSpPr>
          <p:cNvPr id="16" name="Textfeld 35">
            <a:extLst>
              <a:ext uri="{FF2B5EF4-FFF2-40B4-BE49-F238E27FC236}">
                <a16:creationId xmlns:a16="http://schemas.microsoft.com/office/drawing/2014/main" id="{DE75E7E0-140E-6649-BCF0-4146CDD0191B}"/>
              </a:ext>
            </a:extLst>
          </p:cNvPr>
          <p:cNvSpPr txBox="1"/>
          <p:nvPr/>
        </p:nvSpPr>
        <p:spPr>
          <a:xfrm>
            <a:off x="7188313" y="6488478"/>
            <a:ext cx="3290139" cy="215444"/>
          </a:xfrm>
          <a:prstGeom prst="rect">
            <a:avLst/>
          </a:prstGeom>
          <a:noFill/>
        </p:spPr>
        <p:txBody>
          <a:bodyPr wrap="square" rtlCol="0">
            <a:spAutoFit/>
          </a:bodyPr>
          <a:lstStyle/>
          <a:p>
            <a:r>
              <a:rPr lang="en-GB" sz="800" dirty="0">
                <a:solidFill>
                  <a:srgbClr val="093254"/>
                </a:solidFill>
                <a:latin typeface="Arial" panose="020B0604020202020204" pitchFamily="34" charset="0"/>
                <a:cs typeface="Arial" panose="020B0604020202020204" pitchFamily="34" charset="0"/>
              </a:rPr>
              <a:t>Data: </a:t>
            </a:r>
            <a:r>
              <a:rPr lang="en-GB" sz="800" dirty="0" err="1">
                <a:solidFill>
                  <a:srgbClr val="093254"/>
                </a:solidFill>
                <a:latin typeface="Arial" panose="020B0604020202020204" pitchFamily="34" charset="0"/>
                <a:cs typeface="Arial" panose="020B0604020202020204" pitchFamily="34" charset="0"/>
              </a:rPr>
              <a:t>Roedl</a:t>
            </a:r>
            <a:r>
              <a:rPr lang="en-GB" sz="800" dirty="0">
                <a:solidFill>
                  <a:srgbClr val="093254"/>
                </a:solidFill>
                <a:latin typeface="Arial" panose="020B0604020202020204" pitchFamily="34" charset="0"/>
                <a:cs typeface="Arial" panose="020B0604020202020204" pitchFamily="34" charset="0"/>
              </a:rPr>
              <a:t> &amp; Partner and DF Deutsche Finance Securities GmbH</a:t>
            </a:r>
          </a:p>
        </p:txBody>
      </p:sp>
      <p:graphicFrame>
        <p:nvGraphicFramePr>
          <p:cNvPr id="5" name="Chart 4">
            <a:extLst>
              <a:ext uri="{FF2B5EF4-FFF2-40B4-BE49-F238E27FC236}">
                <a16:creationId xmlns:a16="http://schemas.microsoft.com/office/drawing/2014/main" id="{CD44DEC8-7848-DC78-1DCD-96ED7B0881A2}"/>
              </a:ext>
            </a:extLst>
          </p:cNvPr>
          <p:cNvGraphicFramePr/>
          <p:nvPr>
            <p:extLst>
              <p:ext uri="{D42A27DB-BD31-4B8C-83A1-F6EECF244321}">
                <p14:modId xmlns:p14="http://schemas.microsoft.com/office/powerpoint/2010/main" val="1809931862"/>
              </p:ext>
            </p:extLst>
          </p:nvPr>
        </p:nvGraphicFramePr>
        <p:xfrm>
          <a:off x="407123" y="912660"/>
          <a:ext cx="11406316" cy="46483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25">
            <a:extLst>
              <a:ext uri="{FF2B5EF4-FFF2-40B4-BE49-F238E27FC236}">
                <a16:creationId xmlns:a16="http://schemas.microsoft.com/office/drawing/2014/main" id="{255DAF24-3377-D00C-82DF-4DC4CD94D782}"/>
              </a:ext>
            </a:extLst>
          </p:cNvPr>
          <p:cNvSpPr txBox="1"/>
          <p:nvPr/>
        </p:nvSpPr>
        <p:spPr>
          <a:xfrm>
            <a:off x="845084"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00</a:t>
            </a:r>
          </a:p>
        </p:txBody>
      </p:sp>
      <p:sp>
        <p:nvSpPr>
          <p:cNvPr id="7" name="Textfeld 25">
            <a:extLst>
              <a:ext uri="{FF2B5EF4-FFF2-40B4-BE49-F238E27FC236}">
                <a16:creationId xmlns:a16="http://schemas.microsoft.com/office/drawing/2014/main" id="{57C7AFB6-0E0B-D7B5-70D7-0E74AD1154CC}"/>
              </a:ext>
            </a:extLst>
          </p:cNvPr>
          <p:cNvSpPr txBox="1"/>
          <p:nvPr/>
        </p:nvSpPr>
        <p:spPr>
          <a:xfrm>
            <a:off x="1248395"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01</a:t>
            </a:r>
          </a:p>
        </p:txBody>
      </p:sp>
      <p:sp>
        <p:nvSpPr>
          <p:cNvPr id="9" name="Textfeld 25">
            <a:extLst>
              <a:ext uri="{FF2B5EF4-FFF2-40B4-BE49-F238E27FC236}">
                <a16:creationId xmlns:a16="http://schemas.microsoft.com/office/drawing/2014/main" id="{D161251D-FAA1-E22D-21BB-B4596DF1B5F0}"/>
              </a:ext>
            </a:extLst>
          </p:cNvPr>
          <p:cNvSpPr txBox="1"/>
          <p:nvPr/>
        </p:nvSpPr>
        <p:spPr>
          <a:xfrm>
            <a:off x="1651706"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02</a:t>
            </a:r>
          </a:p>
        </p:txBody>
      </p:sp>
      <p:sp>
        <p:nvSpPr>
          <p:cNvPr id="10" name="Textfeld 25">
            <a:extLst>
              <a:ext uri="{FF2B5EF4-FFF2-40B4-BE49-F238E27FC236}">
                <a16:creationId xmlns:a16="http://schemas.microsoft.com/office/drawing/2014/main" id="{677BEE37-3347-3005-4C5C-2465E879D63B}"/>
              </a:ext>
            </a:extLst>
          </p:cNvPr>
          <p:cNvSpPr txBox="1"/>
          <p:nvPr/>
        </p:nvSpPr>
        <p:spPr>
          <a:xfrm>
            <a:off x="2055017"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03</a:t>
            </a:r>
          </a:p>
        </p:txBody>
      </p:sp>
      <p:sp>
        <p:nvSpPr>
          <p:cNvPr id="11" name="Textfeld 25">
            <a:extLst>
              <a:ext uri="{FF2B5EF4-FFF2-40B4-BE49-F238E27FC236}">
                <a16:creationId xmlns:a16="http://schemas.microsoft.com/office/drawing/2014/main" id="{AD11BF82-8C2D-8828-DB8F-35E155EF9D40}"/>
              </a:ext>
            </a:extLst>
          </p:cNvPr>
          <p:cNvSpPr txBox="1"/>
          <p:nvPr/>
        </p:nvSpPr>
        <p:spPr>
          <a:xfrm>
            <a:off x="2458328"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04</a:t>
            </a:r>
          </a:p>
        </p:txBody>
      </p:sp>
      <p:sp>
        <p:nvSpPr>
          <p:cNvPr id="12" name="Textfeld 25">
            <a:extLst>
              <a:ext uri="{FF2B5EF4-FFF2-40B4-BE49-F238E27FC236}">
                <a16:creationId xmlns:a16="http://schemas.microsoft.com/office/drawing/2014/main" id="{3C6B1D65-7EE9-36CB-ACB0-FE60EB005E11}"/>
              </a:ext>
            </a:extLst>
          </p:cNvPr>
          <p:cNvSpPr txBox="1"/>
          <p:nvPr/>
        </p:nvSpPr>
        <p:spPr>
          <a:xfrm>
            <a:off x="2861639"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05</a:t>
            </a:r>
          </a:p>
        </p:txBody>
      </p:sp>
      <p:sp>
        <p:nvSpPr>
          <p:cNvPr id="13" name="Textfeld 25">
            <a:extLst>
              <a:ext uri="{FF2B5EF4-FFF2-40B4-BE49-F238E27FC236}">
                <a16:creationId xmlns:a16="http://schemas.microsoft.com/office/drawing/2014/main" id="{282792E1-B7DF-3F05-87A5-B2251B1161A9}"/>
              </a:ext>
            </a:extLst>
          </p:cNvPr>
          <p:cNvSpPr txBox="1"/>
          <p:nvPr/>
        </p:nvSpPr>
        <p:spPr>
          <a:xfrm>
            <a:off x="3264950"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06</a:t>
            </a:r>
          </a:p>
        </p:txBody>
      </p:sp>
      <p:sp>
        <p:nvSpPr>
          <p:cNvPr id="14" name="Textfeld 25">
            <a:extLst>
              <a:ext uri="{FF2B5EF4-FFF2-40B4-BE49-F238E27FC236}">
                <a16:creationId xmlns:a16="http://schemas.microsoft.com/office/drawing/2014/main" id="{C31C4170-F739-0B0C-1473-7435292DBE6F}"/>
              </a:ext>
            </a:extLst>
          </p:cNvPr>
          <p:cNvSpPr txBox="1"/>
          <p:nvPr/>
        </p:nvSpPr>
        <p:spPr>
          <a:xfrm>
            <a:off x="3668261"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07</a:t>
            </a:r>
          </a:p>
        </p:txBody>
      </p:sp>
      <p:sp>
        <p:nvSpPr>
          <p:cNvPr id="15" name="Textfeld 25">
            <a:extLst>
              <a:ext uri="{FF2B5EF4-FFF2-40B4-BE49-F238E27FC236}">
                <a16:creationId xmlns:a16="http://schemas.microsoft.com/office/drawing/2014/main" id="{61930FAA-576D-0A59-31F8-1074A07E4A74}"/>
              </a:ext>
            </a:extLst>
          </p:cNvPr>
          <p:cNvSpPr txBox="1"/>
          <p:nvPr/>
        </p:nvSpPr>
        <p:spPr>
          <a:xfrm>
            <a:off x="4071572"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08</a:t>
            </a:r>
          </a:p>
        </p:txBody>
      </p:sp>
      <p:sp>
        <p:nvSpPr>
          <p:cNvPr id="17" name="Textfeld 25">
            <a:extLst>
              <a:ext uri="{FF2B5EF4-FFF2-40B4-BE49-F238E27FC236}">
                <a16:creationId xmlns:a16="http://schemas.microsoft.com/office/drawing/2014/main" id="{9C8682D5-D3AD-A114-B2C5-A77D6BF0BAE9}"/>
              </a:ext>
            </a:extLst>
          </p:cNvPr>
          <p:cNvSpPr txBox="1"/>
          <p:nvPr/>
        </p:nvSpPr>
        <p:spPr>
          <a:xfrm>
            <a:off x="4474883"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09</a:t>
            </a:r>
          </a:p>
        </p:txBody>
      </p:sp>
      <p:sp>
        <p:nvSpPr>
          <p:cNvPr id="18" name="Textfeld 25">
            <a:extLst>
              <a:ext uri="{FF2B5EF4-FFF2-40B4-BE49-F238E27FC236}">
                <a16:creationId xmlns:a16="http://schemas.microsoft.com/office/drawing/2014/main" id="{93992300-090A-DC7C-9168-B48D823E739A}"/>
              </a:ext>
            </a:extLst>
          </p:cNvPr>
          <p:cNvSpPr txBox="1"/>
          <p:nvPr/>
        </p:nvSpPr>
        <p:spPr>
          <a:xfrm>
            <a:off x="4878194"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10</a:t>
            </a:r>
          </a:p>
        </p:txBody>
      </p:sp>
      <p:sp>
        <p:nvSpPr>
          <p:cNvPr id="19" name="Textfeld 25">
            <a:extLst>
              <a:ext uri="{FF2B5EF4-FFF2-40B4-BE49-F238E27FC236}">
                <a16:creationId xmlns:a16="http://schemas.microsoft.com/office/drawing/2014/main" id="{D0E9D23A-00EA-07DB-C97D-AF61AE6C8F39}"/>
              </a:ext>
            </a:extLst>
          </p:cNvPr>
          <p:cNvSpPr txBox="1"/>
          <p:nvPr/>
        </p:nvSpPr>
        <p:spPr>
          <a:xfrm>
            <a:off x="5281505"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11</a:t>
            </a:r>
          </a:p>
        </p:txBody>
      </p:sp>
      <p:sp>
        <p:nvSpPr>
          <p:cNvPr id="20" name="Textfeld 25">
            <a:extLst>
              <a:ext uri="{FF2B5EF4-FFF2-40B4-BE49-F238E27FC236}">
                <a16:creationId xmlns:a16="http://schemas.microsoft.com/office/drawing/2014/main" id="{CEE41AEE-DE60-E69B-6D86-76D5A962D12C}"/>
              </a:ext>
            </a:extLst>
          </p:cNvPr>
          <p:cNvSpPr txBox="1"/>
          <p:nvPr/>
        </p:nvSpPr>
        <p:spPr>
          <a:xfrm>
            <a:off x="5684816"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12</a:t>
            </a:r>
          </a:p>
        </p:txBody>
      </p:sp>
      <p:sp>
        <p:nvSpPr>
          <p:cNvPr id="21" name="Textfeld 25">
            <a:extLst>
              <a:ext uri="{FF2B5EF4-FFF2-40B4-BE49-F238E27FC236}">
                <a16:creationId xmlns:a16="http://schemas.microsoft.com/office/drawing/2014/main" id="{CF9296CB-525B-72CA-F480-3E15C847F34B}"/>
              </a:ext>
            </a:extLst>
          </p:cNvPr>
          <p:cNvSpPr txBox="1"/>
          <p:nvPr/>
        </p:nvSpPr>
        <p:spPr>
          <a:xfrm>
            <a:off x="6088127"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13</a:t>
            </a:r>
          </a:p>
        </p:txBody>
      </p:sp>
      <p:sp>
        <p:nvSpPr>
          <p:cNvPr id="22" name="Textfeld 25">
            <a:extLst>
              <a:ext uri="{FF2B5EF4-FFF2-40B4-BE49-F238E27FC236}">
                <a16:creationId xmlns:a16="http://schemas.microsoft.com/office/drawing/2014/main" id="{17EF333C-0EE7-D989-4335-6AB97F904625}"/>
              </a:ext>
            </a:extLst>
          </p:cNvPr>
          <p:cNvSpPr txBox="1"/>
          <p:nvPr/>
        </p:nvSpPr>
        <p:spPr>
          <a:xfrm>
            <a:off x="6491438"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14</a:t>
            </a:r>
          </a:p>
        </p:txBody>
      </p:sp>
      <p:sp>
        <p:nvSpPr>
          <p:cNvPr id="23" name="Textfeld 25">
            <a:extLst>
              <a:ext uri="{FF2B5EF4-FFF2-40B4-BE49-F238E27FC236}">
                <a16:creationId xmlns:a16="http://schemas.microsoft.com/office/drawing/2014/main" id="{E72B748A-9A89-5630-CCDA-91DBE36262B7}"/>
              </a:ext>
            </a:extLst>
          </p:cNvPr>
          <p:cNvSpPr txBox="1"/>
          <p:nvPr/>
        </p:nvSpPr>
        <p:spPr>
          <a:xfrm>
            <a:off x="6894749"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15</a:t>
            </a:r>
          </a:p>
        </p:txBody>
      </p:sp>
      <p:sp>
        <p:nvSpPr>
          <p:cNvPr id="24" name="Textfeld 25">
            <a:extLst>
              <a:ext uri="{FF2B5EF4-FFF2-40B4-BE49-F238E27FC236}">
                <a16:creationId xmlns:a16="http://schemas.microsoft.com/office/drawing/2014/main" id="{482ED9CB-84B6-2D62-FBC1-B673EAA4352C}"/>
              </a:ext>
            </a:extLst>
          </p:cNvPr>
          <p:cNvSpPr txBox="1"/>
          <p:nvPr/>
        </p:nvSpPr>
        <p:spPr>
          <a:xfrm>
            <a:off x="7298060"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16</a:t>
            </a:r>
          </a:p>
        </p:txBody>
      </p:sp>
      <p:sp>
        <p:nvSpPr>
          <p:cNvPr id="25" name="Textfeld 25">
            <a:extLst>
              <a:ext uri="{FF2B5EF4-FFF2-40B4-BE49-F238E27FC236}">
                <a16:creationId xmlns:a16="http://schemas.microsoft.com/office/drawing/2014/main" id="{B6F6D7B0-EC59-AF9F-401F-68912742933D}"/>
              </a:ext>
            </a:extLst>
          </p:cNvPr>
          <p:cNvSpPr txBox="1"/>
          <p:nvPr/>
        </p:nvSpPr>
        <p:spPr>
          <a:xfrm>
            <a:off x="7701371"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17</a:t>
            </a:r>
          </a:p>
        </p:txBody>
      </p:sp>
      <p:sp>
        <p:nvSpPr>
          <p:cNvPr id="26" name="Textfeld 25">
            <a:extLst>
              <a:ext uri="{FF2B5EF4-FFF2-40B4-BE49-F238E27FC236}">
                <a16:creationId xmlns:a16="http://schemas.microsoft.com/office/drawing/2014/main" id="{2876AA30-43AA-CCF9-2DBC-B6C1CD276828}"/>
              </a:ext>
            </a:extLst>
          </p:cNvPr>
          <p:cNvSpPr txBox="1"/>
          <p:nvPr/>
        </p:nvSpPr>
        <p:spPr>
          <a:xfrm>
            <a:off x="8104682"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18</a:t>
            </a:r>
          </a:p>
        </p:txBody>
      </p:sp>
      <p:sp>
        <p:nvSpPr>
          <p:cNvPr id="27" name="Textfeld 25">
            <a:extLst>
              <a:ext uri="{FF2B5EF4-FFF2-40B4-BE49-F238E27FC236}">
                <a16:creationId xmlns:a16="http://schemas.microsoft.com/office/drawing/2014/main" id="{D8B0797B-72ED-846A-3561-E1D6A88D8E00}"/>
              </a:ext>
            </a:extLst>
          </p:cNvPr>
          <p:cNvSpPr txBox="1"/>
          <p:nvPr/>
        </p:nvSpPr>
        <p:spPr>
          <a:xfrm>
            <a:off x="8507993"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19</a:t>
            </a:r>
          </a:p>
        </p:txBody>
      </p:sp>
      <p:sp>
        <p:nvSpPr>
          <p:cNvPr id="28" name="Textfeld 25">
            <a:extLst>
              <a:ext uri="{FF2B5EF4-FFF2-40B4-BE49-F238E27FC236}">
                <a16:creationId xmlns:a16="http://schemas.microsoft.com/office/drawing/2014/main" id="{3A926F36-749A-7C7A-6CAD-DFC693A9741A}"/>
              </a:ext>
            </a:extLst>
          </p:cNvPr>
          <p:cNvSpPr txBox="1"/>
          <p:nvPr/>
        </p:nvSpPr>
        <p:spPr>
          <a:xfrm>
            <a:off x="8911304"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20</a:t>
            </a:r>
          </a:p>
        </p:txBody>
      </p:sp>
      <p:sp>
        <p:nvSpPr>
          <p:cNvPr id="29" name="Textfeld 25">
            <a:extLst>
              <a:ext uri="{FF2B5EF4-FFF2-40B4-BE49-F238E27FC236}">
                <a16:creationId xmlns:a16="http://schemas.microsoft.com/office/drawing/2014/main" id="{7E041E27-B352-0F85-4937-2D04C6EBCF8F}"/>
              </a:ext>
            </a:extLst>
          </p:cNvPr>
          <p:cNvSpPr txBox="1"/>
          <p:nvPr/>
        </p:nvSpPr>
        <p:spPr>
          <a:xfrm>
            <a:off x="9314615"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21</a:t>
            </a:r>
          </a:p>
        </p:txBody>
      </p:sp>
      <p:sp>
        <p:nvSpPr>
          <p:cNvPr id="30" name="Textfeld 25">
            <a:extLst>
              <a:ext uri="{FF2B5EF4-FFF2-40B4-BE49-F238E27FC236}">
                <a16:creationId xmlns:a16="http://schemas.microsoft.com/office/drawing/2014/main" id="{E531826B-8E19-F711-E641-953CEC8C9EF2}"/>
              </a:ext>
            </a:extLst>
          </p:cNvPr>
          <p:cNvSpPr txBox="1"/>
          <p:nvPr/>
        </p:nvSpPr>
        <p:spPr>
          <a:xfrm>
            <a:off x="9717926"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22</a:t>
            </a:r>
          </a:p>
        </p:txBody>
      </p:sp>
      <p:sp>
        <p:nvSpPr>
          <p:cNvPr id="31" name="Textfeld 25">
            <a:extLst>
              <a:ext uri="{FF2B5EF4-FFF2-40B4-BE49-F238E27FC236}">
                <a16:creationId xmlns:a16="http://schemas.microsoft.com/office/drawing/2014/main" id="{E0804200-B452-9218-DEA7-EAF7B69B5A4E}"/>
              </a:ext>
            </a:extLst>
          </p:cNvPr>
          <p:cNvSpPr txBox="1"/>
          <p:nvPr/>
        </p:nvSpPr>
        <p:spPr>
          <a:xfrm>
            <a:off x="10121237"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23</a:t>
            </a:r>
          </a:p>
        </p:txBody>
      </p:sp>
      <p:sp>
        <p:nvSpPr>
          <p:cNvPr id="32" name="Textfeld 25">
            <a:extLst>
              <a:ext uri="{FF2B5EF4-FFF2-40B4-BE49-F238E27FC236}">
                <a16:creationId xmlns:a16="http://schemas.microsoft.com/office/drawing/2014/main" id="{CC839797-DB02-969E-F1D1-0DED8CF8E96A}"/>
              </a:ext>
            </a:extLst>
          </p:cNvPr>
          <p:cNvSpPr txBox="1"/>
          <p:nvPr/>
        </p:nvSpPr>
        <p:spPr>
          <a:xfrm>
            <a:off x="10927848"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25</a:t>
            </a:r>
          </a:p>
        </p:txBody>
      </p:sp>
      <p:sp>
        <p:nvSpPr>
          <p:cNvPr id="33" name="Textfeld 25">
            <a:extLst>
              <a:ext uri="{FF2B5EF4-FFF2-40B4-BE49-F238E27FC236}">
                <a16:creationId xmlns:a16="http://schemas.microsoft.com/office/drawing/2014/main" id="{883CAD90-10C4-DF57-54D8-86E442238E44}"/>
              </a:ext>
            </a:extLst>
          </p:cNvPr>
          <p:cNvSpPr txBox="1"/>
          <p:nvPr/>
        </p:nvSpPr>
        <p:spPr>
          <a:xfrm>
            <a:off x="10524548" y="5577175"/>
            <a:ext cx="171626" cy="1384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24</a:t>
            </a:r>
          </a:p>
        </p:txBody>
      </p:sp>
      <p:sp>
        <p:nvSpPr>
          <p:cNvPr id="34" name="Textfeld 25">
            <a:extLst>
              <a:ext uri="{FF2B5EF4-FFF2-40B4-BE49-F238E27FC236}">
                <a16:creationId xmlns:a16="http://schemas.microsoft.com/office/drawing/2014/main" id="{A833B3FE-4865-59BB-BA3B-D40BE97F4F1B}"/>
              </a:ext>
            </a:extLst>
          </p:cNvPr>
          <p:cNvSpPr txBox="1"/>
          <p:nvPr/>
        </p:nvSpPr>
        <p:spPr>
          <a:xfrm>
            <a:off x="11285839" y="5577175"/>
            <a:ext cx="527600" cy="276999"/>
          </a:xfrm>
          <a:prstGeom prst="rect">
            <a:avLst/>
          </a:prstGeom>
          <a:noFill/>
        </p:spPr>
        <p:txBody>
          <a:bodyPr wrap="square" lIns="0" tIns="0" rIns="0" bIns="0" rtlCol="0">
            <a:spAutoFit/>
          </a:bodyPr>
          <a:lstStyle/>
          <a:p>
            <a:r>
              <a:rPr lang="en-GB" sz="900" dirty="0">
                <a:solidFill>
                  <a:srgbClr val="093254"/>
                </a:solidFill>
                <a:latin typeface="Arial" panose="020B0604020202020204" pitchFamily="34" charset="0"/>
                <a:cs typeface="Arial" panose="020B0604020202020204" pitchFamily="34" charset="0"/>
              </a:rPr>
              <a:t>30/04/26</a:t>
            </a:r>
          </a:p>
          <a:p>
            <a:endParaRPr lang="en-GB" sz="900" dirty="0">
              <a:solidFill>
                <a:srgbClr val="0932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80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155C2-9D65-68B4-8EF1-3240D767D55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DB3C3D7-7100-8BF7-7D5A-E6C0E3F29B04}"/>
              </a:ext>
            </a:extLst>
          </p:cNvPr>
          <p:cNvSpPr/>
          <p:nvPr/>
        </p:nvSpPr>
        <p:spPr>
          <a:xfrm>
            <a:off x="392856" y="1179176"/>
            <a:ext cx="5630261" cy="20837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a:extLst>
              <a:ext uri="{FF2B5EF4-FFF2-40B4-BE49-F238E27FC236}">
                <a16:creationId xmlns:a16="http://schemas.microsoft.com/office/drawing/2014/main" id="{590DCEAC-48B9-E3CD-BB1C-7D71639CD7CE}"/>
              </a:ext>
            </a:extLst>
          </p:cNvPr>
          <p:cNvGraphicFramePr/>
          <p:nvPr>
            <p:extLst>
              <p:ext uri="{D42A27DB-BD31-4B8C-83A1-F6EECF244321}">
                <p14:modId xmlns:p14="http://schemas.microsoft.com/office/powerpoint/2010/main" val="2194393352"/>
              </p:ext>
            </p:extLst>
          </p:nvPr>
        </p:nvGraphicFramePr>
        <p:xfrm>
          <a:off x="-99261" y="1177161"/>
          <a:ext cx="3144911" cy="2096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4" name="Table 63">
            <a:extLst>
              <a:ext uri="{FF2B5EF4-FFF2-40B4-BE49-F238E27FC236}">
                <a16:creationId xmlns:a16="http://schemas.microsoft.com/office/drawing/2014/main" id="{431054D3-16AD-31EC-1AAC-544826030B81}"/>
              </a:ext>
            </a:extLst>
          </p:cNvPr>
          <p:cNvGraphicFramePr>
            <a:graphicFrameLocks noGrp="1"/>
          </p:cNvGraphicFramePr>
          <p:nvPr>
            <p:extLst>
              <p:ext uri="{D42A27DB-BD31-4B8C-83A1-F6EECF244321}">
                <p14:modId xmlns:p14="http://schemas.microsoft.com/office/powerpoint/2010/main" val="1846660860"/>
              </p:ext>
            </p:extLst>
          </p:nvPr>
        </p:nvGraphicFramePr>
        <p:xfrm>
          <a:off x="2513188" y="1262621"/>
          <a:ext cx="3361075" cy="1926000"/>
        </p:xfrm>
        <a:graphic>
          <a:graphicData uri="http://schemas.openxmlformats.org/drawingml/2006/table">
            <a:tbl>
              <a:tblPr firstRow="1" bandRow="1">
                <a:tableStyleId>{5C22544A-7EE6-4342-B048-85BDC9FD1C3A}</a:tableStyleId>
              </a:tblPr>
              <a:tblGrid>
                <a:gridCol w="658800">
                  <a:extLst>
                    <a:ext uri="{9D8B030D-6E8A-4147-A177-3AD203B41FA5}">
                      <a16:colId xmlns:a16="http://schemas.microsoft.com/office/drawing/2014/main" val="3739671320"/>
                    </a:ext>
                  </a:extLst>
                </a:gridCol>
                <a:gridCol w="2702275">
                  <a:extLst>
                    <a:ext uri="{9D8B030D-6E8A-4147-A177-3AD203B41FA5}">
                      <a16:colId xmlns:a16="http://schemas.microsoft.com/office/drawing/2014/main" val="3364448236"/>
                    </a:ext>
                  </a:extLst>
                </a:gridCol>
              </a:tblGrid>
              <a:tr h="385200">
                <a:tc>
                  <a:txBody>
                    <a:bodyPr/>
                    <a:lstStyle/>
                    <a:p>
                      <a:endParaRPr lang="en-GB" dirty="0"/>
                    </a:p>
                  </a:txBody>
                  <a:tcP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solidFill>
                            <a:schemeClr val="accent1"/>
                          </a:solidFill>
                        </a:rPr>
                        <a:t>94.7% </a:t>
                      </a:r>
                      <a:r>
                        <a:rPr lang="en-GB" sz="1400" b="0" dirty="0">
                          <a:solidFill>
                            <a:schemeClr val="accent1"/>
                          </a:solidFill>
                        </a:rPr>
                        <a:t>–</a:t>
                      </a:r>
                      <a:r>
                        <a:rPr lang="en-GB" sz="1400" dirty="0">
                          <a:solidFill>
                            <a:schemeClr val="accent1"/>
                          </a:solidFill>
                        </a:rPr>
                        <a:t> </a:t>
                      </a:r>
                      <a:r>
                        <a:rPr lang="en-GB" sz="1400" b="0" dirty="0">
                          <a:solidFill>
                            <a:schemeClr val="accent1"/>
                          </a:solidFill>
                        </a:rPr>
                        <a:t>Shares</a:t>
                      </a:r>
                      <a:endParaRPr lang="en-GB" sz="1400" dirty="0">
                        <a:solidFill>
                          <a:schemeClr val="accent1"/>
                        </a:solidFill>
                      </a:endParaRPr>
                    </a:p>
                  </a:txBody>
                  <a:tcPr anchor="ct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601407"/>
                  </a:ext>
                </a:extLst>
              </a:tr>
              <a:tr h="385200">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i="0" dirty="0">
                          <a:solidFill>
                            <a:schemeClr val="accent2"/>
                          </a:solidFill>
                          <a:latin typeface="Arial" panose="020B0604020202020204" pitchFamily="34" charset="0"/>
                          <a:cs typeface="Arial" panose="020B0604020202020204" pitchFamily="34" charset="0"/>
                        </a:rPr>
                        <a:t>4.9%</a:t>
                      </a:r>
                      <a:r>
                        <a:rPr lang="en-GB" sz="1400" dirty="0">
                          <a:solidFill>
                            <a:schemeClr val="accent2"/>
                          </a:solidFill>
                        </a:rPr>
                        <a:t> </a:t>
                      </a:r>
                      <a:r>
                        <a:rPr lang="en-GB" sz="1400" b="0" dirty="0">
                          <a:solidFill>
                            <a:schemeClr val="accent1"/>
                          </a:solidFill>
                        </a:rPr>
                        <a:t>–</a:t>
                      </a:r>
                      <a:r>
                        <a:rPr lang="en-GB" sz="1400" dirty="0">
                          <a:solidFill>
                            <a:schemeClr val="accent1"/>
                          </a:solidFill>
                        </a:rPr>
                        <a:t> </a:t>
                      </a:r>
                      <a:r>
                        <a:rPr lang="en-GB" sz="1400" b="0" i="0" dirty="0">
                          <a:solidFill>
                            <a:schemeClr val="accent1"/>
                          </a:solidFill>
                          <a:latin typeface="Arial" panose="020B0604020202020204" pitchFamily="34" charset="0"/>
                          <a:cs typeface="Arial" panose="020B0604020202020204" pitchFamily="34" charset="0"/>
                        </a:rPr>
                        <a:t>Commodities</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554483"/>
                  </a:ext>
                </a:extLst>
              </a:tr>
              <a:tr h="385200">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a:solidFill>
                            <a:schemeClr val="accent3"/>
                          </a:solidFill>
                        </a:rPr>
                        <a:t>0.5%</a:t>
                      </a:r>
                      <a:r>
                        <a:rPr lang="en-GB" sz="1400" dirty="0">
                          <a:solidFill>
                            <a:schemeClr val="accent3"/>
                          </a:solidFill>
                        </a:rPr>
                        <a:t> </a:t>
                      </a:r>
                      <a:r>
                        <a:rPr lang="en-GB" sz="1400" b="0" dirty="0">
                          <a:solidFill>
                            <a:schemeClr val="accent1"/>
                          </a:solidFill>
                        </a:rPr>
                        <a:t>–</a:t>
                      </a:r>
                      <a:r>
                        <a:rPr lang="en-GB" sz="1400" dirty="0">
                          <a:solidFill>
                            <a:schemeClr val="accent1"/>
                          </a:solidFill>
                        </a:rPr>
                        <a:t> Other (e.g. hedge)</a:t>
                      </a:r>
                      <a:endParaRPr lang="en-GB" sz="1400" b="1" dirty="0">
                        <a:solidFill>
                          <a:schemeClr val="accent1"/>
                        </a:solidFill>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022138"/>
                  </a:ext>
                </a:extLst>
              </a:tr>
              <a:tr h="385200">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a:solidFill>
                            <a:schemeClr val="accent4"/>
                          </a:solidFill>
                        </a:rPr>
                        <a:t>0.0%</a:t>
                      </a:r>
                      <a:r>
                        <a:rPr lang="en-GB" sz="1400" dirty="0">
                          <a:solidFill>
                            <a:schemeClr val="accent4"/>
                          </a:solidFill>
                        </a:rPr>
                        <a:t> </a:t>
                      </a:r>
                      <a:r>
                        <a:rPr lang="en-GB" sz="1400" b="0" dirty="0">
                          <a:solidFill>
                            <a:schemeClr val="accent1"/>
                          </a:solidFill>
                        </a:rPr>
                        <a:t>–</a:t>
                      </a:r>
                      <a:r>
                        <a:rPr lang="en-GB" sz="1400" dirty="0">
                          <a:solidFill>
                            <a:schemeClr val="accent1"/>
                          </a:solidFill>
                        </a:rPr>
                        <a:t> Bonds</a:t>
                      </a:r>
                      <a:endParaRPr lang="en-GB" sz="1400" b="1" dirty="0">
                        <a:solidFill>
                          <a:schemeClr val="accent1"/>
                        </a:solidFill>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16542"/>
                  </a:ext>
                </a:extLst>
              </a:tr>
              <a:tr h="385200">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400" b="1" dirty="0">
                          <a:solidFill>
                            <a:schemeClr val="accent1">
                              <a:lumMod val="75000"/>
                              <a:lumOff val="25000"/>
                            </a:schemeClr>
                          </a:solidFill>
                        </a:rPr>
                        <a:t>0.0% </a:t>
                      </a:r>
                      <a:r>
                        <a:rPr lang="en-GB" sz="1400" b="0" dirty="0">
                          <a:solidFill>
                            <a:schemeClr val="accent1"/>
                          </a:solidFill>
                        </a:rPr>
                        <a:t>–</a:t>
                      </a:r>
                      <a:r>
                        <a:rPr lang="en-GB" sz="1400" b="1" dirty="0">
                          <a:solidFill>
                            <a:schemeClr val="accent1"/>
                          </a:solidFill>
                        </a:rPr>
                        <a:t> </a:t>
                      </a:r>
                      <a:r>
                        <a:rPr lang="en-GB" sz="1400" b="0" dirty="0">
                          <a:solidFill>
                            <a:schemeClr val="accent1"/>
                          </a:solidFill>
                        </a:rPr>
                        <a:t>Cash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7666011"/>
                  </a:ext>
                </a:extLst>
              </a:tr>
            </a:tbl>
          </a:graphicData>
        </a:graphic>
      </p:graphicFrame>
      <p:sp>
        <p:nvSpPr>
          <p:cNvPr id="10" name="Rectangle 9">
            <a:extLst>
              <a:ext uri="{FF2B5EF4-FFF2-40B4-BE49-F238E27FC236}">
                <a16:creationId xmlns:a16="http://schemas.microsoft.com/office/drawing/2014/main" id="{FF18DE15-54AC-B7D5-B634-D29832CDA8E1}"/>
              </a:ext>
            </a:extLst>
          </p:cNvPr>
          <p:cNvSpPr/>
          <p:nvPr/>
        </p:nvSpPr>
        <p:spPr>
          <a:xfrm>
            <a:off x="6186600" y="1177161"/>
            <a:ext cx="5630261" cy="20837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a:extLst>
              <a:ext uri="{FF2B5EF4-FFF2-40B4-BE49-F238E27FC236}">
                <a16:creationId xmlns:a16="http://schemas.microsoft.com/office/drawing/2014/main" id="{D1A7A05C-B1D7-0B2E-D64B-CEF49BEAE1E1}"/>
              </a:ext>
            </a:extLst>
          </p:cNvPr>
          <p:cNvGraphicFramePr/>
          <p:nvPr>
            <p:extLst>
              <p:ext uri="{D42A27DB-BD31-4B8C-83A1-F6EECF244321}">
                <p14:modId xmlns:p14="http://schemas.microsoft.com/office/powerpoint/2010/main" val="3512556957"/>
              </p:ext>
            </p:extLst>
          </p:nvPr>
        </p:nvGraphicFramePr>
        <p:xfrm>
          <a:off x="5693337" y="1177161"/>
          <a:ext cx="3144911" cy="2096607"/>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9090F6E4-12C3-7C8E-36AF-ACE131C83EEA}"/>
              </a:ext>
            </a:extLst>
          </p:cNvPr>
          <p:cNvSpPr>
            <a:spLocks noGrp="1"/>
          </p:cNvSpPr>
          <p:nvPr>
            <p:ph type="title"/>
          </p:nvPr>
        </p:nvSpPr>
        <p:spPr>
          <a:xfrm>
            <a:off x="407125" y="271145"/>
            <a:ext cx="8749938" cy="395061"/>
          </a:xfrm>
        </p:spPr>
        <p:txBody>
          <a:bodyPr/>
          <a:lstStyle/>
          <a:p>
            <a:r>
              <a:rPr lang="en-GB" b="0" dirty="0"/>
              <a:t>Current portfolio </a:t>
            </a:r>
            <a:r>
              <a:rPr lang="en-GB" dirty="0"/>
              <a:t>c</a:t>
            </a:r>
            <a:r>
              <a:rPr lang="en-GB" b="0" dirty="0"/>
              <a:t>omposition (per 30 April 2026)</a:t>
            </a:r>
          </a:p>
        </p:txBody>
      </p:sp>
      <p:sp>
        <p:nvSpPr>
          <p:cNvPr id="13" name="TextBox 12">
            <a:extLst>
              <a:ext uri="{FF2B5EF4-FFF2-40B4-BE49-F238E27FC236}">
                <a16:creationId xmlns:a16="http://schemas.microsoft.com/office/drawing/2014/main" id="{DE233946-7723-9812-028C-5A89D98EBF61}"/>
              </a:ext>
            </a:extLst>
          </p:cNvPr>
          <p:cNvSpPr txBox="1"/>
          <p:nvPr/>
        </p:nvSpPr>
        <p:spPr>
          <a:xfrm flipH="1">
            <a:off x="407123" y="5658447"/>
            <a:ext cx="11409738" cy="659884"/>
          </a:xfrm>
          <a:prstGeom prst="rect">
            <a:avLst/>
          </a:prstGeom>
          <a:solidFill>
            <a:schemeClr val="accent5">
              <a:lumMod val="60000"/>
              <a:lumOff val="40000"/>
            </a:schemeClr>
          </a:solidFill>
        </p:spPr>
        <p:txBody>
          <a:bodyPr wrap="square" rtlCol="0" anchor="ctr">
            <a:noAutofit/>
          </a:bodyPr>
          <a:lstStyle/>
          <a:p>
            <a:pPr lvl="0" algn="ctr">
              <a:spcBef>
                <a:spcPts val="75"/>
              </a:spcBef>
            </a:pPr>
            <a:r>
              <a:rPr lang="en-GB" sz="1600" dirty="0">
                <a:solidFill>
                  <a:srgbClr val="093254"/>
                </a:solidFill>
                <a:latin typeface="Arial" panose="020B0604020202020204" pitchFamily="34" charset="0"/>
                <a:cs typeface="Arial" panose="020B0604020202020204" pitchFamily="34" charset="0"/>
              </a:rPr>
              <a:t>Ask us for the monthly Fund Manager Commentary &amp; Factsheet.</a:t>
            </a:r>
          </a:p>
          <a:p>
            <a:pPr lvl="0" algn="ctr">
              <a:spcBef>
                <a:spcPts val="75"/>
              </a:spcBef>
            </a:pPr>
            <a:r>
              <a:rPr lang="en-GB" sz="1600" dirty="0">
                <a:solidFill>
                  <a:srgbClr val="093254"/>
                </a:solidFill>
                <a:latin typeface="Arial" panose="020B0604020202020204" pitchFamily="34" charset="0"/>
                <a:cs typeface="Arial" panose="020B0604020202020204" pitchFamily="34" charset="0"/>
              </a:rPr>
              <a:t>It discusses some individual positions, past and present.</a:t>
            </a:r>
          </a:p>
        </p:txBody>
      </p:sp>
      <p:sp>
        <p:nvSpPr>
          <p:cNvPr id="18" name="Rectangle 17">
            <a:extLst>
              <a:ext uri="{FF2B5EF4-FFF2-40B4-BE49-F238E27FC236}">
                <a16:creationId xmlns:a16="http://schemas.microsoft.com/office/drawing/2014/main" id="{E6AB56EF-4D7E-5CC3-4557-3F77CB45BB4D}"/>
              </a:ext>
            </a:extLst>
          </p:cNvPr>
          <p:cNvSpPr/>
          <p:nvPr/>
        </p:nvSpPr>
        <p:spPr>
          <a:xfrm>
            <a:off x="407123" y="3412223"/>
            <a:ext cx="5630261" cy="20837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8FF0FE7-8BD6-8762-1C9A-AB682FACA76E}"/>
              </a:ext>
            </a:extLst>
          </p:cNvPr>
          <p:cNvSpPr/>
          <p:nvPr/>
        </p:nvSpPr>
        <p:spPr>
          <a:xfrm>
            <a:off x="6186600" y="3412223"/>
            <a:ext cx="5630261" cy="20837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C2FCB4DC-63B5-75AE-6B2E-81B4855EDB6A}"/>
              </a:ext>
            </a:extLst>
          </p:cNvPr>
          <p:cNvSpPr/>
          <p:nvPr/>
        </p:nvSpPr>
        <p:spPr>
          <a:xfrm>
            <a:off x="939582" y="1694567"/>
            <a:ext cx="1067223" cy="106722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DA366849-D981-1190-5AA3-4262ADD2013B}"/>
              </a:ext>
            </a:extLst>
          </p:cNvPr>
          <p:cNvSpPr txBox="1"/>
          <p:nvPr/>
        </p:nvSpPr>
        <p:spPr>
          <a:xfrm>
            <a:off x="955091" y="2014480"/>
            <a:ext cx="1039067" cy="461665"/>
          </a:xfrm>
          <a:prstGeom prst="rect">
            <a:avLst/>
          </a:prstGeom>
          <a:noFill/>
        </p:spPr>
        <p:txBody>
          <a:bodyPr wrap="none" rtlCol="0">
            <a:spAutoFit/>
          </a:bodyPr>
          <a:lstStyle/>
          <a:p>
            <a:pPr algn="ctr"/>
            <a:r>
              <a:rPr lang="en-GB" sz="1200" b="1" dirty="0">
                <a:solidFill>
                  <a:schemeClr val="accent1"/>
                </a:solidFill>
              </a:rPr>
              <a:t>Investment </a:t>
            </a:r>
            <a:br>
              <a:rPr lang="en-GB" sz="1200" b="1" dirty="0">
                <a:solidFill>
                  <a:schemeClr val="accent1"/>
                </a:solidFill>
              </a:rPr>
            </a:br>
            <a:r>
              <a:rPr lang="en-GB" sz="1200" b="1" dirty="0">
                <a:solidFill>
                  <a:schemeClr val="accent1"/>
                </a:solidFill>
              </a:rPr>
              <a:t>categories</a:t>
            </a:r>
          </a:p>
        </p:txBody>
      </p:sp>
      <p:sp>
        <p:nvSpPr>
          <p:cNvPr id="51" name="Oval 50">
            <a:extLst>
              <a:ext uri="{FF2B5EF4-FFF2-40B4-BE49-F238E27FC236}">
                <a16:creationId xmlns:a16="http://schemas.microsoft.com/office/drawing/2014/main" id="{3B90C66F-C5CA-E980-FF56-33737D88A305}"/>
              </a:ext>
            </a:extLst>
          </p:cNvPr>
          <p:cNvSpPr/>
          <p:nvPr/>
        </p:nvSpPr>
        <p:spPr>
          <a:xfrm>
            <a:off x="6725403" y="1694567"/>
            <a:ext cx="1067223" cy="106722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50E23264-B91D-8128-5BA1-A651557E3AF3}"/>
              </a:ext>
            </a:extLst>
          </p:cNvPr>
          <p:cNvSpPr txBox="1"/>
          <p:nvPr/>
        </p:nvSpPr>
        <p:spPr>
          <a:xfrm>
            <a:off x="6720681" y="1899227"/>
            <a:ext cx="1076666" cy="461665"/>
          </a:xfrm>
          <a:prstGeom prst="rect">
            <a:avLst/>
          </a:prstGeom>
          <a:noFill/>
        </p:spPr>
        <p:txBody>
          <a:bodyPr wrap="square" rtlCol="0">
            <a:spAutoFit/>
          </a:bodyPr>
          <a:lstStyle/>
          <a:p>
            <a:pPr algn="ctr"/>
            <a:r>
              <a:rPr lang="en-GB" sz="1200" b="1" dirty="0">
                <a:solidFill>
                  <a:schemeClr val="accent1"/>
                </a:solidFill>
              </a:rPr>
              <a:t>Sectoral </a:t>
            </a:r>
            <a:br>
              <a:rPr lang="en-GB" sz="1200" b="1" dirty="0">
                <a:solidFill>
                  <a:schemeClr val="accent1"/>
                </a:solidFill>
              </a:rPr>
            </a:br>
            <a:r>
              <a:rPr lang="en-GB" sz="1200" b="1" dirty="0">
                <a:solidFill>
                  <a:schemeClr val="accent1"/>
                </a:solidFill>
              </a:rPr>
              <a:t>breakdown</a:t>
            </a:r>
          </a:p>
        </p:txBody>
      </p:sp>
      <p:graphicFrame>
        <p:nvGraphicFramePr>
          <p:cNvPr id="53" name="Table 52">
            <a:extLst>
              <a:ext uri="{FF2B5EF4-FFF2-40B4-BE49-F238E27FC236}">
                <a16:creationId xmlns:a16="http://schemas.microsoft.com/office/drawing/2014/main" id="{D0851F18-A80D-7D7A-3CA9-C22C69E38B24}"/>
              </a:ext>
            </a:extLst>
          </p:cNvPr>
          <p:cNvGraphicFramePr>
            <a:graphicFrameLocks noGrp="1"/>
          </p:cNvGraphicFramePr>
          <p:nvPr>
            <p:extLst>
              <p:ext uri="{D42A27DB-BD31-4B8C-83A1-F6EECF244321}">
                <p14:modId xmlns:p14="http://schemas.microsoft.com/office/powerpoint/2010/main" val="511774247"/>
              </p:ext>
            </p:extLst>
          </p:nvPr>
        </p:nvGraphicFramePr>
        <p:xfrm>
          <a:off x="8344984" y="1262621"/>
          <a:ext cx="3409603" cy="1915440"/>
        </p:xfrm>
        <a:graphic>
          <a:graphicData uri="http://schemas.openxmlformats.org/drawingml/2006/table">
            <a:tbl>
              <a:tblPr firstRow="1" bandRow="1">
                <a:tableStyleId>{5C22544A-7EE6-4342-B048-85BDC9FD1C3A}</a:tableStyleId>
              </a:tblPr>
              <a:tblGrid>
                <a:gridCol w="658800">
                  <a:extLst>
                    <a:ext uri="{9D8B030D-6E8A-4147-A177-3AD203B41FA5}">
                      <a16:colId xmlns:a16="http://schemas.microsoft.com/office/drawing/2014/main" val="3739671320"/>
                    </a:ext>
                  </a:extLst>
                </a:gridCol>
                <a:gridCol w="2750803">
                  <a:extLst>
                    <a:ext uri="{9D8B030D-6E8A-4147-A177-3AD203B41FA5}">
                      <a16:colId xmlns:a16="http://schemas.microsoft.com/office/drawing/2014/main" val="3364448236"/>
                    </a:ext>
                  </a:extLst>
                </a:gridCol>
              </a:tblGrid>
              <a:tr h="385200">
                <a:tc>
                  <a:txBody>
                    <a:bodyPr/>
                    <a:lstStyle/>
                    <a:p>
                      <a:endParaRPr lang="en-GB" dirty="0"/>
                    </a:p>
                  </a:txBody>
                  <a:tcPr marR="0">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solidFill>
                        </a:rPr>
                        <a:t>37.7% </a:t>
                      </a:r>
                      <a:r>
                        <a:rPr lang="en-GB" sz="1400" b="0" dirty="0">
                          <a:solidFill>
                            <a:schemeClr val="accent1"/>
                          </a:solidFill>
                        </a:rPr>
                        <a:t>–</a:t>
                      </a:r>
                      <a:r>
                        <a:rPr lang="en-GB" sz="1400" dirty="0">
                          <a:solidFill>
                            <a:schemeClr val="accent1"/>
                          </a:solidFill>
                        </a:rPr>
                        <a:t> </a:t>
                      </a:r>
                      <a:r>
                        <a:rPr lang="en-GB" sz="1400" b="0" dirty="0">
                          <a:solidFill>
                            <a:schemeClr val="accent1"/>
                          </a:solidFill>
                          <a:latin typeface="Arial" panose="020B0604020202020204" pitchFamily="34" charset="0"/>
                          <a:cs typeface="Arial" panose="020B0604020202020204" pitchFamily="34" charset="0"/>
                        </a:rPr>
                        <a:t>Technology</a:t>
                      </a:r>
                    </a:p>
                  </a:txBody>
                  <a:tcPr marR="0" anchor="ct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601407"/>
                  </a:ext>
                </a:extLst>
              </a:tr>
              <a:tr h="382560">
                <a:tc>
                  <a:txBody>
                    <a:bodyPr/>
                    <a:lstStyle/>
                    <a:p>
                      <a:endParaRPr lang="en-GB" dirty="0"/>
                    </a:p>
                  </a:txBody>
                  <a:tcPr marR="0">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chemeClr val="accent2"/>
                          </a:solidFill>
                          <a:latin typeface="Arial" panose="020B0604020202020204" pitchFamily="34" charset="0"/>
                          <a:cs typeface="Arial" panose="020B0604020202020204" pitchFamily="34" charset="0"/>
                        </a:rPr>
                        <a:t>19.5%</a:t>
                      </a:r>
                      <a:r>
                        <a:rPr lang="en-GB" sz="1400" dirty="0">
                          <a:solidFill>
                            <a:schemeClr val="accent2"/>
                          </a:solidFill>
                        </a:rPr>
                        <a:t> </a:t>
                      </a:r>
                      <a:r>
                        <a:rPr lang="en-GB" sz="1400" b="0" dirty="0">
                          <a:solidFill>
                            <a:schemeClr val="accent1"/>
                          </a:solidFill>
                        </a:rPr>
                        <a:t>–</a:t>
                      </a:r>
                      <a:r>
                        <a:rPr lang="en-GB" sz="1400" dirty="0">
                          <a:solidFill>
                            <a:schemeClr val="accent1"/>
                          </a:solidFill>
                        </a:rPr>
                        <a:t> </a:t>
                      </a:r>
                      <a:r>
                        <a:rPr lang="en-GB" sz="1400" dirty="0">
                          <a:solidFill>
                            <a:schemeClr val="accent1"/>
                          </a:solidFill>
                          <a:latin typeface="Arial" panose="020B0604020202020204" pitchFamily="34" charset="0"/>
                          <a:cs typeface="Arial" panose="020B0604020202020204" pitchFamily="34" charset="0"/>
                        </a:rPr>
                        <a:t>Consumer (non-cyclical)</a:t>
                      </a:r>
                    </a:p>
                  </a:txBody>
                  <a:tcPr marR="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554483"/>
                  </a:ext>
                </a:extLst>
              </a:tr>
              <a:tr h="382560">
                <a:tc>
                  <a:txBody>
                    <a:bodyPr/>
                    <a:lstStyle/>
                    <a:p>
                      <a:endParaRPr lang="en-GB" dirty="0"/>
                    </a:p>
                  </a:txBody>
                  <a:tcPr marR="0">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3"/>
                          </a:solidFill>
                        </a:rPr>
                        <a:t>17.3%</a:t>
                      </a:r>
                      <a:r>
                        <a:rPr lang="en-GB" sz="1400" dirty="0">
                          <a:solidFill>
                            <a:schemeClr val="accent3"/>
                          </a:solidFill>
                        </a:rPr>
                        <a:t> </a:t>
                      </a:r>
                      <a:r>
                        <a:rPr lang="en-GB" sz="1400" b="0" dirty="0">
                          <a:solidFill>
                            <a:schemeClr val="accent1"/>
                          </a:solidFill>
                        </a:rPr>
                        <a:t>–</a:t>
                      </a:r>
                      <a:r>
                        <a:rPr lang="en-GB" sz="1400" dirty="0">
                          <a:solidFill>
                            <a:schemeClr val="accent1"/>
                          </a:solidFill>
                        </a:rPr>
                        <a:t> </a:t>
                      </a:r>
                      <a:r>
                        <a:rPr lang="en-GB" sz="1400" dirty="0">
                          <a:solidFill>
                            <a:schemeClr val="accent1"/>
                          </a:solidFill>
                          <a:latin typeface="Arial" panose="020B0604020202020204" pitchFamily="34" charset="0"/>
                          <a:cs typeface="Arial" panose="020B0604020202020204" pitchFamily="34" charset="0"/>
                        </a:rPr>
                        <a:t>Communication</a:t>
                      </a:r>
                    </a:p>
                  </a:txBody>
                  <a:tcPr marR="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022138"/>
                  </a:ext>
                </a:extLst>
              </a:tr>
              <a:tr h="382560">
                <a:tc>
                  <a:txBody>
                    <a:bodyPr/>
                    <a:lstStyle/>
                    <a:p>
                      <a:endParaRPr lang="en-GB" dirty="0"/>
                    </a:p>
                  </a:txBody>
                  <a:tcPr marR="0">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4"/>
                          </a:solidFill>
                        </a:rPr>
                        <a:t>9.0%</a:t>
                      </a:r>
                      <a:r>
                        <a:rPr lang="en-GB" sz="1400" dirty="0">
                          <a:solidFill>
                            <a:schemeClr val="accent4"/>
                          </a:solidFill>
                        </a:rPr>
                        <a:t> </a:t>
                      </a:r>
                      <a:r>
                        <a:rPr lang="en-GB" sz="1400" b="0" dirty="0">
                          <a:solidFill>
                            <a:schemeClr val="accent1"/>
                          </a:solidFill>
                        </a:rPr>
                        <a:t>–</a:t>
                      </a:r>
                      <a:r>
                        <a:rPr lang="en-GB" sz="1400" dirty="0">
                          <a:solidFill>
                            <a:schemeClr val="accent1"/>
                          </a:solidFill>
                        </a:rPr>
                        <a:t> </a:t>
                      </a:r>
                      <a:r>
                        <a:rPr lang="en-GB" sz="1400" dirty="0">
                          <a:solidFill>
                            <a:schemeClr val="accent1"/>
                          </a:solidFill>
                          <a:latin typeface="Arial" panose="020B0604020202020204" pitchFamily="34" charset="0"/>
                          <a:cs typeface="Arial" panose="020B0604020202020204" pitchFamily="34" charset="0"/>
                        </a:rPr>
                        <a:t>Finance</a:t>
                      </a:r>
                    </a:p>
                  </a:txBody>
                  <a:tcPr marR="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16542"/>
                  </a:ext>
                </a:extLst>
              </a:tr>
              <a:tr h="382560">
                <a:tc>
                  <a:txBody>
                    <a:bodyPr/>
                    <a:lstStyle/>
                    <a:p>
                      <a:endParaRPr lang="en-GB" dirty="0"/>
                    </a:p>
                  </a:txBody>
                  <a:tcPr marR="0">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5"/>
                          </a:solidFill>
                          <a:latin typeface="Arial" panose="020B0604020202020204" pitchFamily="34" charset="0"/>
                          <a:cs typeface="Arial" panose="020B0604020202020204" pitchFamily="34" charset="0"/>
                        </a:rPr>
                        <a:t>16.5%</a:t>
                      </a:r>
                      <a:r>
                        <a:rPr lang="en-GB" sz="1400" b="1" dirty="0">
                          <a:solidFill>
                            <a:schemeClr val="accent1">
                              <a:lumMod val="75000"/>
                              <a:lumOff val="25000"/>
                            </a:schemeClr>
                          </a:solidFill>
                          <a:latin typeface="Arial" panose="020B0604020202020204" pitchFamily="34" charset="0"/>
                          <a:cs typeface="Arial" panose="020B0604020202020204" pitchFamily="34" charset="0"/>
                        </a:rPr>
                        <a:t> </a:t>
                      </a:r>
                      <a:r>
                        <a:rPr lang="en-GB" sz="1400" b="0" dirty="0">
                          <a:solidFill>
                            <a:schemeClr val="accent1"/>
                          </a:solidFill>
                          <a:latin typeface="Arial" panose="020B0604020202020204" pitchFamily="34" charset="0"/>
                          <a:cs typeface="Arial" panose="020B0604020202020204" pitchFamily="34" charset="0"/>
                        </a:rPr>
                        <a:t>– Other</a:t>
                      </a:r>
                    </a:p>
                  </a:txBody>
                  <a:tcPr marR="0" anchor="ct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9289916"/>
                  </a:ext>
                </a:extLst>
              </a:tr>
            </a:tbl>
          </a:graphicData>
        </a:graphic>
      </p:graphicFrame>
      <p:graphicFrame>
        <p:nvGraphicFramePr>
          <p:cNvPr id="54" name="Chart 53">
            <a:extLst>
              <a:ext uri="{FF2B5EF4-FFF2-40B4-BE49-F238E27FC236}">
                <a16:creationId xmlns:a16="http://schemas.microsoft.com/office/drawing/2014/main" id="{AA42299F-53C5-08CE-6280-A5D3A3FB7FD1}"/>
              </a:ext>
            </a:extLst>
          </p:cNvPr>
          <p:cNvGraphicFramePr/>
          <p:nvPr>
            <p:extLst>
              <p:ext uri="{D42A27DB-BD31-4B8C-83A1-F6EECF244321}">
                <p14:modId xmlns:p14="http://schemas.microsoft.com/office/powerpoint/2010/main" val="1912952944"/>
              </p:ext>
            </p:extLst>
          </p:nvPr>
        </p:nvGraphicFramePr>
        <p:xfrm>
          <a:off x="-117175" y="3399219"/>
          <a:ext cx="3144911" cy="2096607"/>
        </p:xfrm>
        <a:graphic>
          <a:graphicData uri="http://schemas.openxmlformats.org/drawingml/2006/chart">
            <c:chart xmlns:c="http://schemas.openxmlformats.org/drawingml/2006/chart" xmlns:r="http://schemas.openxmlformats.org/officeDocument/2006/relationships" r:id="rId4"/>
          </a:graphicData>
        </a:graphic>
      </p:graphicFrame>
      <p:sp>
        <p:nvSpPr>
          <p:cNvPr id="55" name="Oval 54">
            <a:extLst>
              <a:ext uri="{FF2B5EF4-FFF2-40B4-BE49-F238E27FC236}">
                <a16:creationId xmlns:a16="http://schemas.microsoft.com/office/drawing/2014/main" id="{1FAB025C-3076-99C6-7738-750F40520569}"/>
              </a:ext>
            </a:extLst>
          </p:cNvPr>
          <p:cNvSpPr/>
          <p:nvPr/>
        </p:nvSpPr>
        <p:spPr>
          <a:xfrm>
            <a:off x="921668" y="3916625"/>
            <a:ext cx="1067223" cy="106722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DFC55278-3E21-38B2-334E-6192BAC1EE96}"/>
              </a:ext>
            </a:extLst>
          </p:cNvPr>
          <p:cNvSpPr txBox="1"/>
          <p:nvPr/>
        </p:nvSpPr>
        <p:spPr>
          <a:xfrm>
            <a:off x="1055997" y="4299610"/>
            <a:ext cx="792204" cy="276999"/>
          </a:xfrm>
          <a:prstGeom prst="rect">
            <a:avLst/>
          </a:prstGeom>
          <a:noFill/>
        </p:spPr>
        <p:txBody>
          <a:bodyPr wrap="none" rtlCol="0">
            <a:spAutoFit/>
          </a:bodyPr>
          <a:lstStyle/>
          <a:p>
            <a:pPr algn="ctr"/>
            <a:r>
              <a:rPr lang="en-GB" sz="1200" b="1" dirty="0">
                <a:solidFill>
                  <a:schemeClr val="accent1"/>
                </a:solidFill>
              </a:rPr>
              <a:t>Regions</a:t>
            </a:r>
          </a:p>
        </p:txBody>
      </p:sp>
      <p:graphicFrame>
        <p:nvGraphicFramePr>
          <p:cNvPr id="57" name="Table 56">
            <a:extLst>
              <a:ext uri="{FF2B5EF4-FFF2-40B4-BE49-F238E27FC236}">
                <a16:creationId xmlns:a16="http://schemas.microsoft.com/office/drawing/2014/main" id="{484D6CC1-49F5-1081-2C0A-606CD993974D}"/>
              </a:ext>
            </a:extLst>
          </p:cNvPr>
          <p:cNvGraphicFramePr>
            <a:graphicFrameLocks noGrp="1"/>
          </p:cNvGraphicFramePr>
          <p:nvPr>
            <p:extLst>
              <p:ext uri="{D42A27DB-BD31-4B8C-83A1-F6EECF244321}">
                <p14:modId xmlns:p14="http://schemas.microsoft.com/office/powerpoint/2010/main" val="4287381970"/>
              </p:ext>
            </p:extLst>
          </p:nvPr>
        </p:nvGraphicFramePr>
        <p:xfrm>
          <a:off x="2495274" y="3518798"/>
          <a:ext cx="3416616" cy="1889165"/>
        </p:xfrm>
        <a:graphic>
          <a:graphicData uri="http://schemas.openxmlformats.org/drawingml/2006/table">
            <a:tbl>
              <a:tblPr firstRow="1" bandRow="1">
                <a:tableStyleId>{5C22544A-7EE6-4342-B048-85BDC9FD1C3A}</a:tableStyleId>
              </a:tblPr>
              <a:tblGrid>
                <a:gridCol w="658800">
                  <a:extLst>
                    <a:ext uri="{9D8B030D-6E8A-4147-A177-3AD203B41FA5}">
                      <a16:colId xmlns:a16="http://schemas.microsoft.com/office/drawing/2014/main" val="3739671320"/>
                    </a:ext>
                  </a:extLst>
                </a:gridCol>
                <a:gridCol w="2757816">
                  <a:extLst>
                    <a:ext uri="{9D8B030D-6E8A-4147-A177-3AD203B41FA5}">
                      <a16:colId xmlns:a16="http://schemas.microsoft.com/office/drawing/2014/main" val="3364448236"/>
                    </a:ext>
                  </a:extLst>
                </a:gridCol>
              </a:tblGrid>
              <a:tr h="377833">
                <a:tc>
                  <a:txBody>
                    <a:bodyPr/>
                    <a:lstStyle/>
                    <a:p>
                      <a:endParaRPr lang="en-GB" dirty="0"/>
                    </a:p>
                  </a:txBody>
                  <a:tcP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solidFill>
                            <a:schemeClr val="accent1"/>
                          </a:solidFill>
                        </a:rPr>
                        <a:t>23.5% </a:t>
                      </a:r>
                      <a:r>
                        <a:rPr lang="en-GB" sz="1400" b="0" dirty="0">
                          <a:solidFill>
                            <a:schemeClr val="accent1"/>
                          </a:solidFill>
                        </a:rPr>
                        <a:t>–</a:t>
                      </a:r>
                      <a:r>
                        <a:rPr lang="en-GB" sz="1400" dirty="0">
                          <a:solidFill>
                            <a:schemeClr val="accent1"/>
                          </a:solidFill>
                        </a:rPr>
                        <a:t> </a:t>
                      </a:r>
                      <a:r>
                        <a:rPr lang="en-GB" sz="1400" b="0" dirty="0">
                          <a:solidFill>
                            <a:schemeClr val="accent1"/>
                          </a:solidFill>
                        </a:rPr>
                        <a:t>Germany</a:t>
                      </a:r>
                      <a:endParaRPr lang="en-GB" sz="1400" dirty="0">
                        <a:solidFill>
                          <a:schemeClr val="accent1"/>
                        </a:solidFill>
                      </a:endParaRPr>
                    </a:p>
                  </a:txBody>
                  <a:tcPr anchor="ct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601407"/>
                  </a:ext>
                </a:extLst>
              </a:tr>
              <a:tr h="377833">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i="0" dirty="0">
                          <a:solidFill>
                            <a:schemeClr val="accent2"/>
                          </a:solidFill>
                          <a:latin typeface="Arial" panose="020B0604020202020204" pitchFamily="34" charset="0"/>
                          <a:cs typeface="Arial" panose="020B0604020202020204" pitchFamily="34" charset="0"/>
                        </a:rPr>
                        <a:t>15.6%</a:t>
                      </a:r>
                      <a:r>
                        <a:rPr lang="en-GB" sz="1400" dirty="0">
                          <a:solidFill>
                            <a:schemeClr val="accent2"/>
                          </a:solidFill>
                        </a:rPr>
                        <a:t> </a:t>
                      </a:r>
                      <a:r>
                        <a:rPr lang="en-GB" sz="1400" b="0" dirty="0">
                          <a:solidFill>
                            <a:schemeClr val="accent1"/>
                          </a:solidFill>
                        </a:rPr>
                        <a:t>–</a:t>
                      </a:r>
                      <a:r>
                        <a:rPr lang="en-GB" sz="1400" dirty="0">
                          <a:solidFill>
                            <a:schemeClr val="accent1"/>
                          </a:solidFill>
                        </a:rPr>
                        <a:t> </a:t>
                      </a:r>
                      <a:r>
                        <a:rPr lang="en-GB" sz="1400" b="0" i="0" dirty="0">
                          <a:solidFill>
                            <a:schemeClr val="accent1"/>
                          </a:solidFill>
                          <a:latin typeface="Arial" panose="020B0604020202020204" pitchFamily="34" charset="0"/>
                          <a:cs typeface="Arial" panose="020B0604020202020204" pitchFamily="34" charset="0"/>
                        </a:rPr>
                        <a:t>USA</a:t>
                      </a:r>
                      <a:endParaRPr lang="en-GB" sz="1400" b="1" dirty="0">
                        <a:solidFill>
                          <a:schemeClr val="accent1"/>
                        </a:solidFill>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554483"/>
                  </a:ext>
                </a:extLst>
              </a:tr>
              <a:tr h="377833">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a:solidFill>
                            <a:schemeClr val="accent3"/>
                          </a:solidFill>
                        </a:rPr>
                        <a:t>15.0%</a:t>
                      </a:r>
                      <a:r>
                        <a:rPr lang="en-GB" sz="1400" dirty="0">
                          <a:solidFill>
                            <a:schemeClr val="accent3"/>
                          </a:solidFill>
                        </a:rPr>
                        <a:t> </a:t>
                      </a:r>
                      <a:r>
                        <a:rPr lang="en-GB" sz="1400" b="0" dirty="0">
                          <a:solidFill>
                            <a:schemeClr val="accent1"/>
                          </a:solidFill>
                        </a:rPr>
                        <a:t>–</a:t>
                      </a:r>
                      <a:r>
                        <a:rPr lang="en-GB" sz="1400" dirty="0">
                          <a:solidFill>
                            <a:schemeClr val="accent1"/>
                          </a:solidFill>
                        </a:rPr>
                        <a:t> Japan</a:t>
                      </a:r>
                      <a:endParaRPr lang="en-GB" sz="1400" b="1" dirty="0">
                        <a:solidFill>
                          <a:schemeClr val="accent1"/>
                        </a:solidFill>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022138"/>
                  </a:ext>
                </a:extLst>
              </a:tr>
              <a:tr h="377833">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a:solidFill>
                            <a:schemeClr val="accent4"/>
                          </a:solidFill>
                        </a:rPr>
                        <a:t>8.9%</a:t>
                      </a:r>
                      <a:r>
                        <a:rPr lang="en-GB" sz="1400" dirty="0">
                          <a:solidFill>
                            <a:schemeClr val="accent4"/>
                          </a:solidFill>
                        </a:rPr>
                        <a:t> </a:t>
                      </a:r>
                      <a:r>
                        <a:rPr lang="en-GB" sz="1400" b="0" dirty="0">
                          <a:solidFill>
                            <a:schemeClr val="accent1"/>
                          </a:solidFill>
                        </a:rPr>
                        <a:t>–</a:t>
                      </a:r>
                      <a:r>
                        <a:rPr lang="en-GB" sz="1400" dirty="0">
                          <a:solidFill>
                            <a:schemeClr val="accent1"/>
                          </a:solidFill>
                        </a:rPr>
                        <a:t> Israel</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16542"/>
                  </a:ext>
                </a:extLst>
              </a:tr>
              <a:tr h="377833">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5"/>
                          </a:solidFill>
                          <a:latin typeface="Arial" panose="020B0604020202020204" pitchFamily="34" charset="0"/>
                          <a:cs typeface="Arial" panose="020B0604020202020204" pitchFamily="34" charset="0"/>
                        </a:rPr>
                        <a:t>37.0%</a:t>
                      </a:r>
                      <a:r>
                        <a:rPr lang="en-GB" sz="1400" b="1" dirty="0">
                          <a:solidFill>
                            <a:schemeClr val="accent1">
                              <a:lumMod val="75000"/>
                              <a:lumOff val="25000"/>
                            </a:schemeClr>
                          </a:solidFill>
                          <a:latin typeface="Arial" panose="020B0604020202020204" pitchFamily="34" charset="0"/>
                          <a:cs typeface="Arial" panose="020B0604020202020204" pitchFamily="34" charset="0"/>
                        </a:rPr>
                        <a:t> </a:t>
                      </a:r>
                      <a:r>
                        <a:rPr lang="en-GB" sz="1400" b="0" dirty="0">
                          <a:solidFill>
                            <a:schemeClr val="accent1"/>
                          </a:solidFill>
                          <a:latin typeface="Arial" panose="020B0604020202020204" pitchFamily="34" charset="0"/>
                          <a:cs typeface="Arial" panose="020B0604020202020204" pitchFamily="34" charset="0"/>
                        </a:rPr>
                        <a:t>– Other</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0533683"/>
                  </a:ext>
                </a:extLst>
              </a:tr>
            </a:tbl>
          </a:graphicData>
        </a:graphic>
      </p:graphicFrame>
      <p:graphicFrame>
        <p:nvGraphicFramePr>
          <p:cNvPr id="58" name="Chart 57">
            <a:extLst>
              <a:ext uri="{FF2B5EF4-FFF2-40B4-BE49-F238E27FC236}">
                <a16:creationId xmlns:a16="http://schemas.microsoft.com/office/drawing/2014/main" id="{2B646C39-727E-7879-E275-A79C19E6C161}"/>
              </a:ext>
            </a:extLst>
          </p:cNvPr>
          <p:cNvGraphicFramePr/>
          <p:nvPr>
            <p:extLst>
              <p:ext uri="{D42A27DB-BD31-4B8C-83A1-F6EECF244321}">
                <p14:modId xmlns:p14="http://schemas.microsoft.com/office/powerpoint/2010/main" val="1668465333"/>
              </p:ext>
            </p:extLst>
          </p:nvPr>
        </p:nvGraphicFramePr>
        <p:xfrm>
          <a:off x="5679782" y="3394941"/>
          <a:ext cx="3144911" cy="2096607"/>
        </p:xfrm>
        <a:graphic>
          <a:graphicData uri="http://schemas.openxmlformats.org/drawingml/2006/chart">
            <c:chart xmlns:c="http://schemas.openxmlformats.org/drawingml/2006/chart" xmlns:r="http://schemas.openxmlformats.org/officeDocument/2006/relationships" r:id="rId5"/>
          </a:graphicData>
        </a:graphic>
      </p:graphicFrame>
      <p:sp>
        <p:nvSpPr>
          <p:cNvPr id="59" name="Oval 58">
            <a:extLst>
              <a:ext uri="{FF2B5EF4-FFF2-40B4-BE49-F238E27FC236}">
                <a16:creationId xmlns:a16="http://schemas.microsoft.com/office/drawing/2014/main" id="{2A54C25A-7CA4-7EE1-4F63-9538EB7FE7E7}"/>
              </a:ext>
            </a:extLst>
          </p:cNvPr>
          <p:cNvSpPr/>
          <p:nvPr/>
        </p:nvSpPr>
        <p:spPr>
          <a:xfrm>
            <a:off x="6725403" y="3912347"/>
            <a:ext cx="1067223" cy="106722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B88ADF57-DAE9-8435-5E95-90E8BCC5FA5F}"/>
              </a:ext>
            </a:extLst>
          </p:cNvPr>
          <p:cNvSpPr txBox="1"/>
          <p:nvPr/>
        </p:nvSpPr>
        <p:spPr>
          <a:xfrm>
            <a:off x="6760320" y="4118651"/>
            <a:ext cx="997389" cy="461665"/>
          </a:xfrm>
          <a:prstGeom prst="rect">
            <a:avLst/>
          </a:prstGeom>
          <a:noFill/>
        </p:spPr>
        <p:txBody>
          <a:bodyPr wrap="none" rtlCol="0">
            <a:spAutoFit/>
          </a:bodyPr>
          <a:lstStyle/>
          <a:p>
            <a:pPr algn="ctr"/>
            <a:r>
              <a:rPr lang="en-GB" sz="1200" b="1" dirty="0">
                <a:solidFill>
                  <a:schemeClr val="accent1"/>
                </a:solidFill>
              </a:rPr>
              <a:t>Currency </a:t>
            </a:r>
            <a:br>
              <a:rPr lang="en-GB" sz="1200" b="1" dirty="0">
                <a:solidFill>
                  <a:schemeClr val="accent1"/>
                </a:solidFill>
              </a:rPr>
            </a:br>
            <a:r>
              <a:rPr lang="en-GB" sz="1200" b="1" dirty="0">
                <a:solidFill>
                  <a:schemeClr val="accent1"/>
                </a:solidFill>
              </a:rPr>
              <a:t>breakdown</a:t>
            </a:r>
          </a:p>
        </p:txBody>
      </p:sp>
      <p:graphicFrame>
        <p:nvGraphicFramePr>
          <p:cNvPr id="61" name="Table 60">
            <a:extLst>
              <a:ext uri="{FF2B5EF4-FFF2-40B4-BE49-F238E27FC236}">
                <a16:creationId xmlns:a16="http://schemas.microsoft.com/office/drawing/2014/main" id="{1C6EE941-DC16-D343-94EE-88503CABA0EB}"/>
              </a:ext>
            </a:extLst>
          </p:cNvPr>
          <p:cNvGraphicFramePr>
            <a:graphicFrameLocks noGrp="1"/>
          </p:cNvGraphicFramePr>
          <p:nvPr>
            <p:extLst>
              <p:ext uri="{D42A27DB-BD31-4B8C-83A1-F6EECF244321}">
                <p14:modId xmlns:p14="http://schemas.microsoft.com/office/powerpoint/2010/main" val="1854962500"/>
              </p:ext>
            </p:extLst>
          </p:nvPr>
        </p:nvGraphicFramePr>
        <p:xfrm>
          <a:off x="8344984" y="3481961"/>
          <a:ext cx="3398477" cy="1926000"/>
        </p:xfrm>
        <a:graphic>
          <a:graphicData uri="http://schemas.openxmlformats.org/drawingml/2006/table">
            <a:tbl>
              <a:tblPr firstRow="1" bandRow="1">
                <a:tableStyleId>{5C22544A-7EE6-4342-B048-85BDC9FD1C3A}</a:tableStyleId>
              </a:tblPr>
              <a:tblGrid>
                <a:gridCol w="658800">
                  <a:extLst>
                    <a:ext uri="{9D8B030D-6E8A-4147-A177-3AD203B41FA5}">
                      <a16:colId xmlns:a16="http://schemas.microsoft.com/office/drawing/2014/main" val="3739671320"/>
                    </a:ext>
                  </a:extLst>
                </a:gridCol>
                <a:gridCol w="2739677">
                  <a:extLst>
                    <a:ext uri="{9D8B030D-6E8A-4147-A177-3AD203B41FA5}">
                      <a16:colId xmlns:a16="http://schemas.microsoft.com/office/drawing/2014/main" val="3364448236"/>
                    </a:ext>
                  </a:extLst>
                </a:gridCol>
              </a:tblGrid>
              <a:tr h="385200">
                <a:tc>
                  <a:txBody>
                    <a:bodyPr/>
                    <a:lstStyle/>
                    <a:p>
                      <a:endParaRPr lang="en-GB" dirty="0"/>
                    </a:p>
                  </a:txBody>
                  <a:tcP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solidFill>
                            <a:schemeClr val="accent1"/>
                          </a:solidFill>
                        </a:rPr>
                        <a:t>37.7% </a:t>
                      </a:r>
                      <a:r>
                        <a:rPr lang="en-GB" sz="1400" b="0" dirty="0">
                          <a:solidFill>
                            <a:schemeClr val="accent1"/>
                          </a:solidFill>
                        </a:rPr>
                        <a:t>–</a:t>
                      </a:r>
                      <a:r>
                        <a:rPr lang="en-GB" sz="1400" dirty="0">
                          <a:solidFill>
                            <a:schemeClr val="accent1"/>
                          </a:solidFill>
                        </a:rPr>
                        <a:t> </a:t>
                      </a:r>
                      <a:r>
                        <a:rPr lang="en-GB" sz="1400" b="0" dirty="0">
                          <a:solidFill>
                            <a:schemeClr val="accent1"/>
                          </a:solidFill>
                        </a:rPr>
                        <a:t>EUR</a:t>
                      </a:r>
                      <a:endParaRPr lang="en-GB" sz="1400" dirty="0">
                        <a:solidFill>
                          <a:schemeClr val="accent1"/>
                        </a:solidFill>
                      </a:endParaRPr>
                    </a:p>
                  </a:txBody>
                  <a:tcPr anchor="ct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601407"/>
                  </a:ext>
                </a:extLst>
              </a:tr>
              <a:tr h="385200">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i="0" dirty="0">
                          <a:solidFill>
                            <a:schemeClr val="accent2"/>
                          </a:solidFill>
                          <a:latin typeface="Arial" panose="020B0604020202020204" pitchFamily="34" charset="0"/>
                          <a:cs typeface="Arial" panose="020B0604020202020204" pitchFamily="34" charset="0"/>
                        </a:rPr>
                        <a:t>28.0%</a:t>
                      </a:r>
                      <a:r>
                        <a:rPr lang="en-GB" sz="1400" dirty="0">
                          <a:solidFill>
                            <a:schemeClr val="accent2"/>
                          </a:solidFill>
                        </a:rPr>
                        <a:t> </a:t>
                      </a:r>
                      <a:r>
                        <a:rPr lang="en-GB" sz="1400" b="0" dirty="0">
                          <a:solidFill>
                            <a:schemeClr val="accent1"/>
                          </a:solidFill>
                        </a:rPr>
                        <a:t>–</a:t>
                      </a:r>
                      <a:r>
                        <a:rPr lang="en-GB" sz="1400" dirty="0">
                          <a:solidFill>
                            <a:schemeClr val="accent1"/>
                          </a:solidFill>
                        </a:rPr>
                        <a:t> </a:t>
                      </a:r>
                      <a:r>
                        <a:rPr lang="en-GB" sz="1400" b="0" i="0" dirty="0">
                          <a:solidFill>
                            <a:schemeClr val="accent1"/>
                          </a:solidFill>
                          <a:latin typeface="Arial" panose="020B0604020202020204" pitchFamily="34" charset="0"/>
                          <a:cs typeface="Arial" panose="020B0604020202020204" pitchFamily="34" charset="0"/>
                        </a:rPr>
                        <a:t>USD</a:t>
                      </a:r>
                      <a:endParaRPr lang="en-GB" sz="1400" b="1" dirty="0">
                        <a:solidFill>
                          <a:schemeClr val="accent1"/>
                        </a:solidFill>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554483"/>
                  </a:ext>
                </a:extLst>
              </a:tr>
              <a:tr h="385200">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a:solidFill>
                            <a:schemeClr val="accent3"/>
                          </a:solidFill>
                        </a:rPr>
                        <a:t>15.0%</a:t>
                      </a:r>
                      <a:r>
                        <a:rPr lang="en-GB" sz="1400" dirty="0">
                          <a:solidFill>
                            <a:schemeClr val="accent3"/>
                          </a:solidFill>
                        </a:rPr>
                        <a:t> </a:t>
                      </a:r>
                      <a:r>
                        <a:rPr lang="en-GB" sz="1400" b="0" dirty="0">
                          <a:solidFill>
                            <a:schemeClr val="accent1"/>
                          </a:solidFill>
                        </a:rPr>
                        <a:t>–</a:t>
                      </a:r>
                      <a:r>
                        <a:rPr lang="en-GB" sz="1400" dirty="0">
                          <a:solidFill>
                            <a:schemeClr val="accent1"/>
                          </a:solidFill>
                        </a:rPr>
                        <a:t> JPY</a:t>
                      </a:r>
                      <a:endParaRPr lang="en-GB" sz="1400" b="1" dirty="0">
                        <a:solidFill>
                          <a:schemeClr val="accent1"/>
                        </a:solidFill>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022138"/>
                  </a:ext>
                </a:extLst>
              </a:tr>
              <a:tr h="385200">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a:solidFill>
                            <a:schemeClr val="accent4"/>
                          </a:solidFill>
                        </a:rPr>
                        <a:t>4.1%</a:t>
                      </a:r>
                      <a:r>
                        <a:rPr lang="en-GB" sz="1400" dirty="0">
                          <a:solidFill>
                            <a:schemeClr val="accent4"/>
                          </a:solidFill>
                        </a:rPr>
                        <a:t> </a:t>
                      </a:r>
                      <a:r>
                        <a:rPr lang="en-GB" sz="1400" b="0" dirty="0">
                          <a:solidFill>
                            <a:schemeClr val="accent1"/>
                          </a:solidFill>
                        </a:rPr>
                        <a:t>–</a:t>
                      </a:r>
                      <a:r>
                        <a:rPr lang="en-GB" sz="1400" dirty="0">
                          <a:solidFill>
                            <a:schemeClr val="accent1"/>
                          </a:solidFill>
                        </a:rPr>
                        <a:t> CHF</a:t>
                      </a:r>
                      <a:endParaRPr lang="en-GB" sz="1400" b="1" dirty="0">
                        <a:solidFill>
                          <a:schemeClr val="accent1"/>
                        </a:solidFill>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16542"/>
                  </a:ext>
                </a:extLst>
              </a:tr>
              <a:tr h="385200">
                <a:tc>
                  <a:txBody>
                    <a:bodyPr/>
                    <a:lstStyle/>
                    <a:p>
                      <a:endParaRPr lang="en-GB" dirty="0"/>
                    </a:p>
                  </a:txBody>
                  <a:tcP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5"/>
                          </a:solidFill>
                          <a:latin typeface="Arial" panose="020B0604020202020204" pitchFamily="34" charset="0"/>
                          <a:cs typeface="Arial" panose="020B0604020202020204" pitchFamily="34" charset="0"/>
                        </a:rPr>
                        <a:t>15.2%</a:t>
                      </a:r>
                      <a:r>
                        <a:rPr lang="en-GB" sz="1400" b="1" dirty="0">
                          <a:solidFill>
                            <a:schemeClr val="accent1">
                              <a:lumMod val="75000"/>
                              <a:lumOff val="25000"/>
                            </a:schemeClr>
                          </a:solidFill>
                          <a:latin typeface="Arial" panose="020B0604020202020204" pitchFamily="34" charset="0"/>
                          <a:cs typeface="Arial" panose="020B0604020202020204" pitchFamily="34" charset="0"/>
                        </a:rPr>
                        <a:t> </a:t>
                      </a:r>
                      <a:r>
                        <a:rPr lang="en-GB" sz="1400" b="0" dirty="0">
                          <a:solidFill>
                            <a:schemeClr val="accent1"/>
                          </a:solidFill>
                          <a:latin typeface="Arial" panose="020B0604020202020204" pitchFamily="34" charset="0"/>
                          <a:cs typeface="Arial" panose="020B0604020202020204" pitchFamily="34" charset="0"/>
                        </a:rPr>
                        <a:t>– Other</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598033"/>
                  </a:ext>
                </a:extLst>
              </a:tr>
            </a:tbl>
          </a:graphicData>
        </a:graphic>
      </p:graphicFrame>
      <p:sp>
        <p:nvSpPr>
          <p:cNvPr id="31" name="TextBox 30">
            <a:extLst>
              <a:ext uri="{FF2B5EF4-FFF2-40B4-BE49-F238E27FC236}">
                <a16:creationId xmlns:a16="http://schemas.microsoft.com/office/drawing/2014/main" id="{9C16D4F1-5142-6E35-7315-1AD6D2A1CCE4}"/>
              </a:ext>
            </a:extLst>
          </p:cNvPr>
          <p:cNvSpPr txBox="1"/>
          <p:nvPr/>
        </p:nvSpPr>
        <p:spPr>
          <a:xfrm>
            <a:off x="6720681" y="2296959"/>
            <a:ext cx="1076666" cy="246221"/>
          </a:xfrm>
          <a:prstGeom prst="rect">
            <a:avLst/>
          </a:prstGeom>
          <a:noFill/>
        </p:spPr>
        <p:txBody>
          <a:bodyPr wrap="square" rtlCol="0">
            <a:spAutoFit/>
          </a:bodyPr>
          <a:lstStyle/>
          <a:p>
            <a:pPr algn="ctr"/>
            <a:r>
              <a:rPr lang="en-GB" sz="1000" dirty="0">
                <a:solidFill>
                  <a:schemeClr val="accent1"/>
                </a:solidFill>
              </a:rPr>
              <a:t>Top 5 positions</a:t>
            </a:r>
          </a:p>
        </p:txBody>
      </p:sp>
      <p:sp>
        <p:nvSpPr>
          <p:cNvPr id="32" name="TextBox 31">
            <a:extLst>
              <a:ext uri="{FF2B5EF4-FFF2-40B4-BE49-F238E27FC236}">
                <a16:creationId xmlns:a16="http://schemas.microsoft.com/office/drawing/2014/main" id="{69350B45-0FF1-B8EA-0FC1-C504740F9389}"/>
              </a:ext>
            </a:extLst>
          </p:cNvPr>
          <p:cNvSpPr txBox="1"/>
          <p:nvPr/>
        </p:nvSpPr>
        <p:spPr>
          <a:xfrm>
            <a:off x="6720681" y="4538453"/>
            <a:ext cx="1076666" cy="246221"/>
          </a:xfrm>
          <a:prstGeom prst="rect">
            <a:avLst/>
          </a:prstGeom>
          <a:noFill/>
        </p:spPr>
        <p:txBody>
          <a:bodyPr wrap="square" rtlCol="0">
            <a:spAutoFit/>
          </a:bodyPr>
          <a:lstStyle/>
          <a:p>
            <a:pPr algn="ctr"/>
            <a:r>
              <a:rPr lang="en-GB" sz="1000" dirty="0">
                <a:solidFill>
                  <a:schemeClr val="accent1"/>
                </a:solidFill>
              </a:rPr>
              <a:t>Top 5 positions</a:t>
            </a:r>
          </a:p>
        </p:txBody>
      </p:sp>
    </p:spTree>
    <p:extLst>
      <p:ext uri="{BB962C8B-B14F-4D97-AF65-F5344CB8AC3E}">
        <p14:creationId xmlns:p14="http://schemas.microsoft.com/office/powerpoint/2010/main" val="3400548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D1CF6-E055-E36D-D8B3-228DD5D49633}"/>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AE943271-AE32-2BA3-3521-49295298ACE2}"/>
              </a:ext>
            </a:extLst>
          </p:cNvPr>
          <p:cNvSpPr/>
          <p:nvPr/>
        </p:nvSpPr>
        <p:spPr>
          <a:xfrm>
            <a:off x="0" y="778373"/>
            <a:ext cx="12192000" cy="161551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1B3F5A2F-27B1-D660-3E0F-F0FF889B3DB6}"/>
              </a:ext>
            </a:extLst>
          </p:cNvPr>
          <p:cNvSpPr>
            <a:spLocks noGrp="1"/>
          </p:cNvSpPr>
          <p:nvPr>
            <p:ph type="title"/>
          </p:nvPr>
        </p:nvSpPr>
        <p:spPr/>
        <p:txBody>
          <a:bodyPr/>
          <a:lstStyle/>
          <a:p>
            <a:r>
              <a:rPr lang="en-GB" b="0" dirty="0"/>
              <a:t>The team supervising the portfolio manager</a:t>
            </a:r>
          </a:p>
        </p:txBody>
      </p:sp>
      <p:pic>
        <p:nvPicPr>
          <p:cNvPr id="9" name="Picture 8">
            <a:extLst>
              <a:ext uri="{FF2B5EF4-FFF2-40B4-BE49-F238E27FC236}">
                <a16:creationId xmlns:a16="http://schemas.microsoft.com/office/drawing/2014/main" id="{87F9071D-EAFA-7736-2593-0FD947649D1D}"/>
              </a:ext>
            </a:extLst>
          </p:cNvPr>
          <p:cNvPicPr>
            <a:picLocks/>
          </p:cNvPicPr>
          <p:nvPr/>
        </p:nvPicPr>
        <p:blipFill rotWithShape="1">
          <a:blip r:embed="rId2" cstate="hqprint">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l="26590" t="26564" r="30548" b="31067"/>
          <a:stretch>
            <a:fillRect/>
          </a:stretch>
        </p:blipFill>
        <p:spPr>
          <a:xfrm>
            <a:off x="733977" y="1161591"/>
            <a:ext cx="1105200" cy="1105200"/>
          </a:xfrm>
          <a:prstGeom prst="ellipse">
            <a:avLst/>
          </a:prstGeom>
        </p:spPr>
      </p:pic>
      <p:sp>
        <p:nvSpPr>
          <p:cNvPr id="14" name="TextBox 13">
            <a:extLst>
              <a:ext uri="{FF2B5EF4-FFF2-40B4-BE49-F238E27FC236}">
                <a16:creationId xmlns:a16="http://schemas.microsoft.com/office/drawing/2014/main" id="{9397F8EE-1B28-D161-962E-3FE75C21F0F1}"/>
              </a:ext>
            </a:extLst>
          </p:cNvPr>
          <p:cNvSpPr txBox="1"/>
          <p:nvPr/>
        </p:nvSpPr>
        <p:spPr>
          <a:xfrm flipH="1">
            <a:off x="733976" y="2557040"/>
            <a:ext cx="3891607" cy="3591171"/>
          </a:xfrm>
          <a:prstGeom prst="rect">
            <a:avLst/>
          </a:prstGeom>
          <a:noFill/>
        </p:spPr>
        <p:txBody>
          <a:bodyPr wrap="square" lIns="0" tIns="36000" rIns="0" bIns="0" rtlCol="0">
            <a:spAutoFit/>
          </a:bodyPr>
          <a:lstStyle/>
          <a:p>
            <a:pPr>
              <a:buClr>
                <a:schemeClr val="accent2"/>
              </a:buClr>
            </a:pPr>
            <a:r>
              <a:rPr lang="en-GB" sz="1100" dirty="0">
                <a:latin typeface="Arial" panose="020B0604020202020204" pitchFamily="34" charset="0"/>
                <a:cs typeface="Arial" panose="020B0604020202020204" pitchFamily="34" charset="0"/>
              </a:rPr>
              <a:t>Swen has built </a:t>
            </a:r>
            <a:r>
              <a:rPr lang="en-GB" sz="1100" b="1" dirty="0">
                <a:latin typeface="Arial" panose="020B0604020202020204" pitchFamily="34" charset="0"/>
                <a:cs typeface="Arial" panose="020B0604020202020204" pitchFamily="34" charset="0"/>
              </a:rPr>
              <a:t>a </a:t>
            </a:r>
            <a:r>
              <a:rPr lang="en-GB" sz="1100" b="1" dirty="0">
                <a:solidFill>
                  <a:schemeClr val="accent1"/>
                </a:solidFill>
                <a:latin typeface="Arial" panose="020B0604020202020204" pitchFamily="34" charset="0"/>
                <a:cs typeface="Arial" panose="020B0604020202020204" pitchFamily="34" charset="0"/>
              </a:rPr>
              <a:t>reputation for uncovering undervalued companies</a:t>
            </a:r>
            <a:r>
              <a:rPr lang="en-GB" sz="1100" dirty="0">
                <a:latin typeface="Arial" panose="020B0604020202020204" pitchFamily="34" charset="0"/>
                <a:cs typeface="Arial" panose="020B0604020202020204" pitchFamily="34" charset="0"/>
              </a:rPr>
              <a:t>, resulting in an online following of many thousands of private investors (and growing). </a:t>
            </a:r>
          </a:p>
          <a:p>
            <a:pPr marL="171450" indent="-171450">
              <a:buClr>
                <a:schemeClr val="accent2"/>
              </a:buClr>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a:buClr>
                <a:schemeClr val="accent2"/>
              </a:buClr>
            </a:pPr>
            <a:r>
              <a:rPr lang="en-GB" sz="1100" dirty="0">
                <a:latin typeface="Arial" panose="020B0604020202020204" pitchFamily="34" charset="0"/>
                <a:cs typeface="Arial" panose="020B0604020202020204" pitchFamily="34" charset="0"/>
              </a:rPr>
              <a:t>With Sarnia Asset Management, he is building a firm that caters to high-net-worth investors who are looking for </a:t>
            </a:r>
            <a:r>
              <a:rPr lang="en-GB" sz="1100" b="1" dirty="0">
                <a:solidFill>
                  <a:schemeClr val="accent1"/>
                </a:solidFill>
                <a:latin typeface="Arial" panose="020B0604020202020204" pitchFamily="34" charset="0"/>
                <a:cs typeface="Arial" panose="020B0604020202020204" pitchFamily="34" charset="0"/>
              </a:rPr>
              <a:t>products that generate alpha, and where the portfolio managers have real skin in the game</a:t>
            </a:r>
            <a:r>
              <a:rPr lang="en-GB" sz="1100" dirty="0">
                <a:latin typeface="Arial" panose="020B0604020202020204" pitchFamily="34" charset="0"/>
                <a:cs typeface="Arial" panose="020B0604020202020204" pitchFamily="34" charset="0"/>
              </a:rPr>
              <a:t>. He is passionate about </a:t>
            </a:r>
            <a:r>
              <a:rPr lang="en-GB" sz="1100" b="1" dirty="0">
                <a:solidFill>
                  <a:schemeClr val="accent1"/>
                </a:solidFill>
                <a:latin typeface="Arial" panose="020B0604020202020204" pitchFamily="34" charset="0"/>
                <a:cs typeface="Arial" panose="020B0604020202020204" pitchFamily="34" charset="0"/>
              </a:rPr>
              <a:t>helping private investors</a:t>
            </a:r>
            <a:r>
              <a:rPr lang="en-GB" sz="1100" dirty="0">
                <a:latin typeface="Arial" panose="020B0604020202020204" pitchFamily="34" charset="0"/>
                <a:cs typeface="Arial" panose="020B0604020202020204" pitchFamily="34" charset="0"/>
              </a:rPr>
              <a:t> gain access to products which would not otherwise be available to them.</a:t>
            </a:r>
          </a:p>
          <a:p>
            <a:pPr marL="171450" indent="-171450">
              <a:buClr>
                <a:schemeClr val="accent2"/>
              </a:buClr>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a:buClr>
                <a:schemeClr val="accent2"/>
              </a:buClr>
            </a:pPr>
            <a:r>
              <a:rPr lang="en-GB" sz="1100" dirty="0">
                <a:latin typeface="Arial" panose="020B0604020202020204" pitchFamily="34" charset="0"/>
                <a:cs typeface="Arial" panose="020B0604020202020204" pitchFamily="34" charset="0"/>
              </a:rPr>
              <a:t>Swen has had a long and close working relationship with Michael Steindler over the years. As a director of the fund, Swen also adds </a:t>
            </a:r>
            <a:r>
              <a:rPr lang="en-GB" sz="1100" b="1" dirty="0">
                <a:solidFill>
                  <a:schemeClr val="accent1"/>
                </a:solidFill>
                <a:latin typeface="Arial" panose="020B0604020202020204" pitchFamily="34" charset="0"/>
                <a:cs typeface="Arial" panose="020B0604020202020204" pitchFamily="34" charset="0"/>
              </a:rPr>
              <a:t>active input to the investment strategy and its idea origination</a:t>
            </a:r>
            <a:r>
              <a:rPr lang="en-GB" sz="1100" dirty="0">
                <a:latin typeface="Arial" panose="020B0604020202020204" pitchFamily="34" charset="0"/>
                <a:cs typeface="Arial" panose="020B0604020202020204" pitchFamily="34" charset="0"/>
              </a:rPr>
              <a:t>. </a:t>
            </a:r>
          </a:p>
          <a:p>
            <a:pPr marL="171450" indent="-171450">
              <a:buClr>
                <a:schemeClr val="accent2"/>
              </a:buClr>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a:buClr>
                <a:schemeClr val="accent2"/>
              </a:buClr>
            </a:pPr>
            <a:r>
              <a:rPr lang="en-GB" sz="1100" b="1" dirty="0">
                <a:solidFill>
                  <a:schemeClr val="accent1"/>
                </a:solidFill>
                <a:latin typeface="Arial" panose="020B0604020202020204" pitchFamily="34" charset="0"/>
                <a:cs typeface="Arial" panose="020B0604020202020204" pitchFamily="34" charset="0"/>
              </a:rPr>
              <a:t>Sarnia Asset Management is co-owned by a group of</a:t>
            </a:r>
            <a:r>
              <a:rPr lang="en-GB" sz="1100" dirty="0">
                <a:latin typeface="Arial" panose="020B0604020202020204" pitchFamily="34" charset="0"/>
                <a:cs typeface="Arial" panose="020B0604020202020204" pitchFamily="34" charset="0"/>
              </a:rPr>
              <a:t> </a:t>
            </a:r>
            <a:r>
              <a:rPr lang="en-GB" sz="1100" b="1" dirty="0">
                <a:solidFill>
                  <a:schemeClr val="accent1"/>
                </a:solidFill>
                <a:latin typeface="Arial" panose="020B0604020202020204" pitchFamily="34" charset="0"/>
                <a:cs typeface="Arial" panose="020B0604020202020204" pitchFamily="34" charset="0"/>
              </a:rPr>
              <a:t>private investors</a:t>
            </a:r>
            <a:r>
              <a:rPr lang="en-GB" sz="1100" dirty="0">
                <a:latin typeface="Arial" panose="020B0604020202020204" pitchFamily="34" charset="0"/>
                <a:cs typeface="Arial" panose="020B0604020202020204" pitchFamily="34" charset="0"/>
              </a:rPr>
              <a:t> who backed the firm because they wanted someone to create products of this kind. Shareholders of Sarnia Asset Management will be among the </a:t>
            </a:r>
            <a:r>
              <a:rPr lang="en-GB" sz="1100" b="1" dirty="0">
                <a:solidFill>
                  <a:schemeClr val="accent1"/>
                </a:solidFill>
                <a:latin typeface="Arial" panose="020B0604020202020204" pitchFamily="34" charset="0"/>
                <a:cs typeface="Arial" panose="020B0604020202020204" pitchFamily="34" charset="0"/>
              </a:rPr>
              <a:t>initial subscribers</a:t>
            </a:r>
            <a:r>
              <a:rPr lang="en-GB" sz="1100" dirty="0">
                <a:latin typeface="Arial" panose="020B0604020202020204" pitchFamily="34" charset="0"/>
                <a:cs typeface="Arial" panose="020B0604020202020204" pitchFamily="34" charset="0"/>
              </a:rPr>
              <a:t> to the GLOBAL ALPHA Fund at launch.</a:t>
            </a:r>
          </a:p>
        </p:txBody>
      </p:sp>
      <p:sp>
        <p:nvSpPr>
          <p:cNvPr id="17" name="TextBox 16">
            <a:extLst>
              <a:ext uri="{FF2B5EF4-FFF2-40B4-BE49-F238E27FC236}">
                <a16:creationId xmlns:a16="http://schemas.microsoft.com/office/drawing/2014/main" id="{101AA959-23D6-4382-C20D-C0CEBB92AC8A}"/>
              </a:ext>
            </a:extLst>
          </p:cNvPr>
          <p:cNvSpPr txBox="1"/>
          <p:nvPr/>
        </p:nvSpPr>
        <p:spPr>
          <a:xfrm>
            <a:off x="1952371" y="1406415"/>
            <a:ext cx="1845377" cy="784830"/>
          </a:xfrm>
          <a:prstGeom prst="rect">
            <a:avLst/>
          </a:prstGeom>
          <a:noFill/>
        </p:spPr>
        <p:txBody>
          <a:bodyPr wrap="none" rtlCol="0">
            <a:spAutoFit/>
          </a:bodyPr>
          <a:lstStyle/>
          <a:p>
            <a:r>
              <a:rPr lang="en-GB" sz="1200" b="1" dirty="0">
                <a:solidFill>
                  <a:srgbClr val="0A3255"/>
                </a:solidFill>
                <a:latin typeface="Arial" panose="020B0604020202020204" pitchFamily="34" charset="0"/>
                <a:cs typeface="Arial" panose="020B0604020202020204" pitchFamily="34" charset="0"/>
              </a:rPr>
              <a:t>Swen Lorenz</a:t>
            </a:r>
          </a:p>
          <a:p>
            <a:r>
              <a:rPr lang="en-GB" sz="1100" dirty="0">
                <a:latin typeface="Arial" panose="020B0604020202020204" pitchFamily="34" charset="0"/>
                <a:cs typeface="Arial" panose="020B0604020202020204" pitchFamily="34" charset="0"/>
              </a:rPr>
              <a:t>Founder &amp; </a:t>
            </a:r>
          </a:p>
          <a:p>
            <a:r>
              <a:rPr lang="en-GB" sz="1100" dirty="0">
                <a:latin typeface="Arial" panose="020B0604020202020204" pitchFamily="34" charset="0"/>
                <a:cs typeface="Arial" panose="020B0604020202020204" pitchFamily="34" charset="0"/>
              </a:rPr>
              <a:t>Chief Executive Officer,</a:t>
            </a:r>
          </a:p>
          <a:p>
            <a:r>
              <a:rPr lang="en-GB" sz="1100" dirty="0">
                <a:latin typeface="Arial" panose="020B0604020202020204" pitchFamily="34" charset="0"/>
                <a:cs typeface="Arial" panose="020B0604020202020204" pitchFamily="34" charset="0"/>
              </a:rPr>
              <a:t>Sarnia Asset Management</a:t>
            </a:r>
          </a:p>
        </p:txBody>
      </p:sp>
      <p:sp>
        <p:nvSpPr>
          <p:cNvPr id="6" name="TextBox 5">
            <a:extLst>
              <a:ext uri="{FF2B5EF4-FFF2-40B4-BE49-F238E27FC236}">
                <a16:creationId xmlns:a16="http://schemas.microsoft.com/office/drawing/2014/main" id="{0163BE91-8B37-9C34-6DC5-4AEF1AC17EFB}"/>
              </a:ext>
            </a:extLst>
          </p:cNvPr>
          <p:cNvSpPr txBox="1"/>
          <p:nvPr/>
        </p:nvSpPr>
        <p:spPr>
          <a:xfrm>
            <a:off x="5753100" y="2557040"/>
            <a:ext cx="5968999" cy="928904"/>
          </a:xfrm>
          <a:prstGeom prst="rect">
            <a:avLst/>
          </a:prstGeom>
          <a:noFill/>
        </p:spPr>
        <p:txBody>
          <a:bodyPr wrap="square" tIns="36000" rtlCol="0">
            <a:spAutoFit/>
          </a:bodyPr>
          <a:lstStyle/>
          <a:p>
            <a:pPr algn="l"/>
            <a:r>
              <a:rPr lang="en-GB" sz="1100" b="0" i="0" u="none" strike="noStrike" dirty="0">
                <a:solidFill>
                  <a:srgbClr val="000000"/>
                </a:solidFill>
                <a:effectLst/>
                <a:latin typeface="Arial" panose="020B0604020202020204" pitchFamily="34" charset="0"/>
                <a:cs typeface="Arial" panose="020B0604020202020204" pitchFamily="34" charset="0"/>
              </a:rPr>
              <a:t>Joe is one of the two independent directors that supervise the fund’s management. He has </a:t>
            </a:r>
            <a:r>
              <a:rPr lang="en-GB" sz="1100" dirty="0">
                <a:solidFill>
                  <a:srgbClr val="000000"/>
                </a:solidFill>
                <a:latin typeface="Arial" panose="020B0604020202020204" pitchFamily="34" charset="0"/>
                <a:cs typeface="Arial" panose="020B0604020202020204" pitchFamily="34" charset="0"/>
              </a:rPr>
              <a:t>over </a:t>
            </a:r>
            <a:r>
              <a:rPr lang="en-GB" sz="1100" b="1" i="0" u="none" strike="noStrike" dirty="0">
                <a:solidFill>
                  <a:schemeClr val="accent1"/>
                </a:solidFill>
                <a:effectLst/>
                <a:latin typeface="Arial" panose="020B0604020202020204" pitchFamily="34" charset="0"/>
                <a:cs typeface="Arial" panose="020B0604020202020204" pitchFamily="34" charset="0"/>
              </a:rPr>
              <a:t>25 years’ experience</a:t>
            </a:r>
            <a:r>
              <a:rPr lang="en-GB" sz="1100" b="0" i="0" u="none" strike="noStrike" dirty="0">
                <a:solidFill>
                  <a:srgbClr val="000000"/>
                </a:solidFill>
                <a:effectLst/>
                <a:latin typeface="Arial" panose="020B0604020202020204" pitchFamily="34" charset="0"/>
                <a:cs typeface="Arial" panose="020B0604020202020204" pitchFamily="34" charset="0"/>
              </a:rPr>
              <a:t> in financial services, including </a:t>
            </a:r>
            <a:r>
              <a:rPr lang="en-GB" sz="1100" b="1" i="0" u="none" strike="noStrike" dirty="0">
                <a:solidFill>
                  <a:schemeClr val="accent1"/>
                </a:solidFill>
                <a:effectLst/>
                <a:latin typeface="Arial" panose="020B0604020202020204" pitchFamily="34" charset="0"/>
                <a:cs typeface="Arial" panose="020B0604020202020204" pitchFamily="34" charset="0"/>
              </a:rPr>
              <a:t>roles in audit, financial control, operations and fund administration</a:t>
            </a:r>
            <a:r>
              <a:rPr lang="en-GB" sz="1100" b="0" i="0" u="none" strike="noStrike" dirty="0">
                <a:solidFill>
                  <a:srgbClr val="000000"/>
                </a:solidFill>
                <a:effectLst/>
                <a:latin typeface="Arial" panose="020B0604020202020204" pitchFamily="34" charset="0"/>
                <a:cs typeface="Arial" panose="020B0604020202020204" pitchFamily="34" charset="0"/>
              </a:rPr>
              <a:t>. He is a Fellow of the Institute of Chartered Accountants in England and Wales, and his experience includes private equity, VC, real estate, infrastructure, securities and debt. Joe has been a Guernsey resident for 50 years. </a:t>
            </a:r>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7B98F08-70B1-A108-76C9-67036BBF3D43}"/>
              </a:ext>
            </a:extLst>
          </p:cNvPr>
          <p:cNvSpPr txBox="1"/>
          <p:nvPr/>
        </p:nvSpPr>
        <p:spPr>
          <a:xfrm>
            <a:off x="7378702" y="1406415"/>
            <a:ext cx="2060179" cy="615553"/>
          </a:xfrm>
          <a:prstGeom prst="rect">
            <a:avLst/>
          </a:prstGeom>
          <a:noFill/>
        </p:spPr>
        <p:txBody>
          <a:bodyPr wrap="none" rtlCol="0">
            <a:spAutoFit/>
          </a:bodyPr>
          <a:lstStyle/>
          <a:p>
            <a:r>
              <a:rPr lang="en-GB" sz="1200" b="1" dirty="0">
                <a:solidFill>
                  <a:srgbClr val="0A3255"/>
                </a:solidFill>
                <a:latin typeface="Arial" panose="020B0604020202020204" pitchFamily="34" charset="0"/>
                <a:cs typeface="Arial" panose="020B0604020202020204" pitchFamily="34" charset="0"/>
              </a:rPr>
              <a:t>Joe Truelove</a:t>
            </a:r>
            <a:endParaRPr lang="en-GB" sz="1200" b="1"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Independent Director</a:t>
            </a:r>
          </a:p>
          <a:p>
            <a:r>
              <a:rPr lang="en-GB" sz="1100" dirty="0">
                <a:latin typeface="Arial" panose="020B0604020202020204" pitchFamily="34" charset="0"/>
                <a:cs typeface="Arial" panose="020B0604020202020204" pitchFamily="34" charset="0"/>
              </a:rPr>
              <a:t>Sarnia GLOBAL ALPHA Fund</a:t>
            </a:r>
          </a:p>
        </p:txBody>
      </p:sp>
      <p:sp>
        <p:nvSpPr>
          <p:cNvPr id="15" name="Rectangle 14">
            <a:extLst>
              <a:ext uri="{FF2B5EF4-FFF2-40B4-BE49-F238E27FC236}">
                <a16:creationId xmlns:a16="http://schemas.microsoft.com/office/drawing/2014/main" id="{115468B2-5999-81B4-C443-9AB84CE59EE4}"/>
              </a:ext>
            </a:extLst>
          </p:cNvPr>
          <p:cNvSpPr/>
          <p:nvPr/>
        </p:nvSpPr>
        <p:spPr>
          <a:xfrm>
            <a:off x="5837953" y="3678311"/>
            <a:ext cx="6354047" cy="13231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2CD9631-D29D-4BA6-6520-8E10B7DA409C}"/>
              </a:ext>
            </a:extLst>
          </p:cNvPr>
          <p:cNvSpPr txBox="1"/>
          <p:nvPr/>
        </p:nvSpPr>
        <p:spPr>
          <a:xfrm>
            <a:off x="7378702" y="4032106"/>
            <a:ext cx="2060179" cy="615553"/>
          </a:xfrm>
          <a:prstGeom prst="rect">
            <a:avLst/>
          </a:prstGeom>
          <a:noFill/>
        </p:spPr>
        <p:txBody>
          <a:bodyPr wrap="none" rtlCol="0">
            <a:spAutoFit/>
          </a:bodyPr>
          <a:lstStyle/>
          <a:p>
            <a:r>
              <a:rPr lang="en-GB" sz="1200" b="1" dirty="0">
                <a:solidFill>
                  <a:srgbClr val="0A3255"/>
                </a:solidFill>
                <a:latin typeface="Arial" panose="020B0604020202020204" pitchFamily="34" charset="0"/>
                <a:cs typeface="Arial" panose="020B0604020202020204" pitchFamily="34" charset="0"/>
              </a:rPr>
              <a:t>Luke Allen</a:t>
            </a:r>
          </a:p>
          <a:p>
            <a:r>
              <a:rPr lang="en-GB" sz="1100" dirty="0">
                <a:cs typeface="Arial" panose="020B0604020202020204" pitchFamily="34" charset="0"/>
              </a:rPr>
              <a:t>Independent Director</a:t>
            </a:r>
          </a:p>
          <a:p>
            <a:r>
              <a:rPr lang="en-GB" sz="1100" dirty="0">
                <a:cs typeface="Arial" panose="020B0604020202020204" pitchFamily="34" charset="0"/>
              </a:rPr>
              <a:t>Sarnia GLOBAL ALPHA Fund</a:t>
            </a:r>
          </a:p>
        </p:txBody>
      </p:sp>
      <p:sp>
        <p:nvSpPr>
          <p:cNvPr id="20" name="TextBox 19">
            <a:extLst>
              <a:ext uri="{FF2B5EF4-FFF2-40B4-BE49-F238E27FC236}">
                <a16:creationId xmlns:a16="http://schemas.microsoft.com/office/drawing/2014/main" id="{592E390C-D429-8818-4708-76BF1E3C9DA5}"/>
              </a:ext>
            </a:extLst>
          </p:cNvPr>
          <p:cNvSpPr txBox="1"/>
          <p:nvPr/>
        </p:nvSpPr>
        <p:spPr>
          <a:xfrm>
            <a:off x="5774453" y="5120618"/>
            <a:ext cx="5947646" cy="959009"/>
          </a:xfrm>
          <a:prstGeom prst="rect">
            <a:avLst/>
          </a:prstGeom>
          <a:noFill/>
        </p:spPr>
        <p:txBody>
          <a:bodyPr wrap="square" lIns="90000" tIns="36000" rtlCol="0">
            <a:noAutofit/>
          </a:bodyPr>
          <a:lstStyle/>
          <a:p>
            <a:r>
              <a:rPr lang="en-GB" sz="1100" b="0" i="0" u="none" strike="noStrike" dirty="0">
                <a:solidFill>
                  <a:srgbClr val="000000"/>
                </a:solidFill>
                <a:effectLst/>
                <a:latin typeface="Arial" panose="020B0604020202020204" pitchFamily="34" charset="0"/>
                <a:cs typeface="Arial" panose="020B0604020202020204" pitchFamily="34" charset="0"/>
              </a:rPr>
              <a:t>Luke is the second independent director of the fund. He has </a:t>
            </a:r>
            <a:r>
              <a:rPr lang="en-GB" sz="1100" b="1" i="0" u="none" strike="noStrike" dirty="0">
                <a:solidFill>
                  <a:schemeClr val="accent1"/>
                </a:solidFill>
                <a:effectLst/>
                <a:latin typeface="Arial" panose="020B0604020202020204" pitchFamily="34" charset="0"/>
                <a:cs typeface="Arial" panose="020B0604020202020204" pitchFamily="34" charset="0"/>
              </a:rPr>
              <a:t>31 years’ experience</a:t>
            </a:r>
            <a:r>
              <a:rPr lang="en-GB" sz="1100" b="0" i="0" u="none" strike="noStrike" dirty="0">
                <a:solidFill>
                  <a:srgbClr val="000000"/>
                </a:solidFill>
                <a:effectLst/>
                <a:latin typeface="Arial" panose="020B0604020202020204" pitchFamily="34" charset="0"/>
                <a:cs typeface="Arial" panose="020B0604020202020204" pitchFamily="34" charset="0"/>
              </a:rPr>
              <a:t> working in the financial sector. Until 2019 he was the CEO and MD of Man Group plc’s Guernsey office, which serviced an extensive range of hedge funds and funds of hedge funds. He has </a:t>
            </a:r>
            <a:r>
              <a:rPr lang="en-GB" sz="1100" b="1" i="0" u="none" strike="noStrike" dirty="0">
                <a:solidFill>
                  <a:schemeClr val="accent1"/>
                </a:solidFill>
                <a:effectLst/>
                <a:latin typeface="Arial" panose="020B0604020202020204" pitchFamily="34" charset="0"/>
                <a:cs typeface="Arial" panose="020B0604020202020204" pitchFamily="34" charset="0"/>
              </a:rPr>
              <a:t>experience in a wide range of structures across asset classes and jurisdictions</a:t>
            </a:r>
            <a:r>
              <a:rPr lang="en-GB" sz="1100" b="0" i="0" u="none" strike="noStrike" dirty="0">
                <a:solidFill>
                  <a:srgbClr val="000000"/>
                </a:solidFill>
                <a:effectLst/>
                <a:latin typeface="Arial" panose="020B0604020202020204" pitchFamily="34" charset="0"/>
                <a:cs typeface="Arial" panose="020B0604020202020204" pitchFamily="34" charset="0"/>
              </a:rPr>
              <a:t>. Luke is a lifelong Guernsey resident. </a:t>
            </a:r>
            <a:endParaRPr lang="en-GB" sz="1100" b="0" i="0" dirty="0">
              <a:solidFill>
                <a:srgbClr val="0A3255"/>
              </a:solidFill>
              <a:latin typeface="Arial" panose="020B0604020202020204" pitchFamily="34" charset="0"/>
              <a:cs typeface="Arial" panose="020B0604020202020204" pitchFamily="34" charset="0"/>
            </a:endParaRPr>
          </a:p>
        </p:txBody>
      </p:sp>
      <p:pic>
        <p:nvPicPr>
          <p:cNvPr id="23" name="Picture 22" descr="A person in a suit&#10;&#10;Description automatically generated with medium confidence">
            <a:extLst>
              <a:ext uri="{FF2B5EF4-FFF2-40B4-BE49-F238E27FC236}">
                <a16:creationId xmlns:a16="http://schemas.microsoft.com/office/drawing/2014/main" id="{B3D0D157-BD5D-94C6-C559-5D9FA8615BA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9107" r="29937"/>
          <a:stretch>
            <a:fillRect/>
          </a:stretch>
        </p:blipFill>
        <p:spPr>
          <a:xfrm>
            <a:off x="6126653" y="1161591"/>
            <a:ext cx="1105201" cy="1105201"/>
          </a:xfrm>
          <a:prstGeom prst="ellipse">
            <a:avLst/>
          </a:prstGeom>
          <a:solidFill>
            <a:schemeClr val="bg2"/>
          </a:solidFill>
        </p:spPr>
      </p:pic>
      <p:pic>
        <p:nvPicPr>
          <p:cNvPr id="24" name="Picture 23" descr="A person smiling at the camera&#10;&#10;Description automatically generated">
            <a:extLst>
              <a:ext uri="{FF2B5EF4-FFF2-40B4-BE49-F238E27FC236}">
                <a16:creationId xmlns:a16="http://schemas.microsoft.com/office/drawing/2014/main" id="{89CE4C98-5253-855E-CA9C-3A6C4B302AEE}"/>
              </a:ext>
            </a:extLst>
          </p:cNvPr>
          <p:cNvPicPr>
            <a:picLocks noChangeAspect="1"/>
          </p:cNvPicPr>
          <p:nvPr/>
        </p:nvPicPr>
        <p:blipFill rotWithShape="1">
          <a:blip r:embed="rId4"/>
          <a:srcRect l="18740" r="18740" b="5631"/>
          <a:stretch>
            <a:fillRect/>
          </a:stretch>
        </p:blipFill>
        <p:spPr>
          <a:xfrm>
            <a:off x="6126653" y="3787282"/>
            <a:ext cx="1105200" cy="1105200"/>
          </a:xfrm>
          <a:prstGeom prst="ellipse">
            <a:avLst/>
          </a:prstGeom>
          <a:solidFill>
            <a:schemeClr val="bg2"/>
          </a:solidFill>
        </p:spPr>
      </p:pic>
      <p:pic>
        <p:nvPicPr>
          <p:cNvPr id="25" name="Picture 24">
            <a:extLst>
              <a:ext uri="{FF2B5EF4-FFF2-40B4-BE49-F238E27FC236}">
                <a16:creationId xmlns:a16="http://schemas.microsoft.com/office/drawing/2014/main" id="{2AF61B08-3856-30AD-869E-8A0CDA36D7FD}"/>
              </a:ext>
            </a:extLst>
          </p:cNvPr>
          <p:cNvPicPr>
            <a:picLocks noChangeAspect="1"/>
          </p:cNvPicPr>
          <p:nvPr/>
        </p:nvPicPr>
        <p:blipFill>
          <a:blip r:embed="rId5">
            <a:alphaModFix amt="10000"/>
          </a:blip>
          <a:srcRect l="6018" t="49913" r="5482" b="5488"/>
          <a:stretch/>
        </p:blipFill>
        <p:spPr>
          <a:xfrm>
            <a:off x="10226674" y="787398"/>
            <a:ext cx="1606551" cy="804862"/>
          </a:xfrm>
          <a:prstGeom prst="rect">
            <a:avLst/>
          </a:prstGeom>
        </p:spPr>
      </p:pic>
    </p:spTree>
    <p:extLst>
      <p:ext uri="{BB962C8B-B14F-4D97-AF65-F5344CB8AC3E}">
        <p14:creationId xmlns:p14="http://schemas.microsoft.com/office/powerpoint/2010/main" val="333428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FAC9E-B846-08D0-A795-1BB7699F94C2}"/>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9764ACE4-C04C-8199-8644-836873E56FA7}"/>
              </a:ext>
            </a:extLst>
          </p:cNvPr>
          <p:cNvSpPr/>
          <p:nvPr/>
        </p:nvSpPr>
        <p:spPr>
          <a:xfrm>
            <a:off x="4885713" y="2205187"/>
            <a:ext cx="3267688" cy="3172930"/>
          </a:xfrm>
          <a:prstGeom prst="roundRect">
            <a:avLst>
              <a:gd name="adj" fmla="val 4048"/>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200" dirty="0">
                <a:solidFill>
                  <a:schemeClr val="accent1"/>
                </a:solidFill>
                <a:latin typeface="Arial" panose="020B0604020202020204" pitchFamily="34" charset="0"/>
                <a:cs typeface="Arial" panose="020B0604020202020204" pitchFamily="34" charset="0"/>
              </a:rPr>
              <a:t>They are held in a share register that is administered by Beauvoir Group, a licensed fiduciary in Guernsey. Beauvoir Group was established in 1998 by local entrepreneurs who still own the business. The firm serves high-net-worth individuals, family offices and corporate clients for services in fund administration, trusts and related areas. Its clients include prominent families and institutions. Sarnia Asset Management has worked with Beauvoir for several years and is using their services for the operational backbone of its fund management business. You can find more information about them on their </a:t>
            </a:r>
            <a:r>
              <a:rPr lang="en-GB" altLang="en-US" sz="1200" dirty="0">
                <a:solidFill>
                  <a:schemeClr val="accent1"/>
                </a:solidFill>
                <a:latin typeface="Arial" panose="020B0604020202020204" pitchFamily="34" charset="0"/>
                <a:cs typeface="Arial" panose="020B0604020202020204" pitchFamily="34" charset="0"/>
                <a:hlinkClick r:id="rId2"/>
              </a:rPr>
              <a:t>website</a:t>
            </a:r>
            <a:r>
              <a:rPr lang="en-GB" altLang="en-US" sz="1200" dirty="0">
                <a:solidFill>
                  <a:schemeClr val="accent1"/>
                </a:solidFill>
                <a:latin typeface="Arial" panose="020B0604020202020204" pitchFamily="34" charset="0"/>
                <a:cs typeface="Arial" panose="020B0604020202020204" pitchFamily="34" charset="0"/>
              </a:rPr>
              <a:t>.</a:t>
            </a:r>
          </a:p>
        </p:txBody>
      </p:sp>
      <p:sp>
        <p:nvSpPr>
          <p:cNvPr id="8" name="Title 1">
            <a:extLst>
              <a:ext uri="{FF2B5EF4-FFF2-40B4-BE49-F238E27FC236}">
                <a16:creationId xmlns:a16="http://schemas.microsoft.com/office/drawing/2014/main" id="{D3810AB8-A846-261F-7100-61AB0E85CF02}"/>
              </a:ext>
            </a:extLst>
          </p:cNvPr>
          <p:cNvSpPr>
            <a:spLocks noGrp="1"/>
          </p:cNvSpPr>
          <p:nvPr>
            <p:ph type="title"/>
          </p:nvPr>
        </p:nvSpPr>
        <p:spPr/>
        <p:txBody>
          <a:bodyPr/>
          <a:lstStyle/>
          <a:p>
            <a:r>
              <a:rPr lang="en-GB" b="0" dirty="0"/>
              <a:t>Frequently asked </a:t>
            </a:r>
            <a:r>
              <a:rPr lang="en-GB" dirty="0"/>
              <a:t>questions (1/2)</a:t>
            </a:r>
            <a:endParaRPr lang="en-GB" b="0" dirty="0"/>
          </a:p>
        </p:txBody>
      </p:sp>
      <p:sp>
        <p:nvSpPr>
          <p:cNvPr id="4" name="Rounded Rectangle 3">
            <a:extLst>
              <a:ext uri="{FF2B5EF4-FFF2-40B4-BE49-F238E27FC236}">
                <a16:creationId xmlns:a16="http://schemas.microsoft.com/office/drawing/2014/main" id="{840E7F18-61E2-E136-54B6-52B9800E5D18}"/>
              </a:ext>
            </a:extLst>
          </p:cNvPr>
          <p:cNvSpPr/>
          <p:nvPr/>
        </p:nvSpPr>
        <p:spPr>
          <a:xfrm>
            <a:off x="2209084" y="2529769"/>
            <a:ext cx="2019912" cy="911264"/>
          </a:xfrm>
          <a:prstGeom prst="roundRect">
            <a:avLst>
              <a:gd name="adj" fmla="val 963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200" dirty="0">
                <a:solidFill>
                  <a:schemeClr val="accent1"/>
                </a:solidFill>
                <a:latin typeface="Arial" panose="020B0604020202020204" pitchFamily="34" charset="0"/>
                <a:cs typeface="Arial" panose="020B0604020202020204" pitchFamily="34" charset="0"/>
              </a:rPr>
              <a:t>No, you do not have to </a:t>
            </a:r>
            <a:br>
              <a:rPr lang="en-GB" altLang="en-US" sz="1200" dirty="0">
                <a:solidFill>
                  <a:schemeClr val="accent1"/>
                </a:solidFill>
                <a:latin typeface="Arial" panose="020B0604020202020204" pitchFamily="34" charset="0"/>
                <a:cs typeface="Arial" panose="020B0604020202020204" pitchFamily="34" charset="0"/>
              </a:rPr>
            </a:br>
            <a:r>
              <a:rPr lang="en-GB" altLang="en-US" sz="1200" dirty="0">
                <a:solidFill>
                  <a:schemeClr val="accent1"/>
                </a:solidFill>
                <a:latin typeface="Arial" panose="020B0604020202020204" pitchFamily="34" charset="0"/>
                <a:cs typeface="Arial" panose="020B0604020202020204" pitchFamily="34" charset="0"/>
              </a:rPr>
              <a:t>open a new bank account to invest in this fund.</a:t>
            </a:r>
          </a:p>
        </p:txBody>
      </p:sp>
      <p:sp>
        <p:nvSpPr>
          <p:cNvPr id="6" name="Rounded Rectangular Callout 5">
            <a:extLst>
              <a:ext uri="{FF2B5EF4-FFF2-40B4-BE49-F238E27FC236}">
                <a16:creationId xmlns:a16="http://schemas.microsoft.com/office/drawing/2014/main" id="{842E6882-32DE-0FDA-76D7-D1E55D5DB325}"/>
              </a:ext>
            </a:extLst>
          </p:cNvPr>
          <p:cNvSpPr/>
          <p:nvPr/>
        </p:nvSpPr>
        <p:spPr>
          <a:xfrm>
            <a:off x="769545" y="1281152"/>
            <a:ext cx="3017364" cy="1140753"/>
          </a:xfrm>
          <a:prstGeom prst="wedgeRoundRectCallout">
            <a:avLst>
              <a:gd name="adj1" fmla="val 33350"/>
              <a:gd name="adj2" fmla="val 71685"/>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400" dirty="0">
                <a:solidFill>
                  <a:schemeClr val="bg1"/>
                </a:solidFill>
                <a:latin typeface="Arial" panose="020B0604020202020204" pitchFamily="34" charset="0"/>
                <a:cs typeface="Arial" panose="020B0604020202020204" pitchFamily="34" charset="0"/>
              </a:rPr>
              <a:t>“</a:t>
            </a:r>
            <a:r>
              <a:rPr lang="en-GB" altLang="en-US" sz="1400" i="1" dirty="0">
                <a:solidFill>
                  <a:schemeClr val="bg1"/>
                </a:solidFill>
                <a:latin typeface="Arial" panose="020B0604020202020204" pitchFamily="34" charset="0"/>
                <a:cs typeface="Arial" panose="020B0604020202020204" pitchFamily="34" charset="0"/>
              </a:rPr>
              <a:t>Do I have to open a bank account in Guernsey to invest in the</a:t>
            </a:r>
          </a:p>
          <a:p>
            <a:r>
              <a:rPr lang="en-GB" altLang="en-US" sz="1400" i="1" dirty="0">
                <a:solidFill>
                  <a:schemeClr val="bg1"/>
                </a:solidFill>
                <a:latin typeface="Arial" panose="020B0604020202020204" pitchFamily="34" charset="0"/>
                <a:cs typeface="Arial" panose="020B0604020202020204" pitchFamily="34" charset="0"/>
              </a:rPr>
              <a:t>Sarnia GLOBAL ALPHA Fund?</a:t>
            </a:r>
            <a:r>
              <a:rPr lang="en-GB" altLang="en-US" sz="1400" dirty="0">
                <a:solidFill>
                  <a:schemeClr val="bg1"/>
                </a:solidFill>
                <a:latin typeface="Arial" panose="020B0604020202020204" pitchFamily="34" charset="0"/>
                <a:cs typeface="Arial" panose="020B0604020202020204" pitchFamily="34" charset="0"/>
              </a:rPr>
              <a:t>”</a:t>
            </a:r>
            <a:endParaRPr lang="en-GB" sz="1400" dirty="0">
              <a:solidFill>
                <a:schemeClr val="bg1"/>
              </a:solidFill>
            </a:endParaRPr>
          </a:p>
        </p:txBody>
      </p:sp>
      <p:sp>
        <p:nvSpPr>
          <p:cNvPr id="12" name="Rounded Rectangle 11">
            <a:extLst>
              <a:ext uri="{FF2B5EF4-FFF2-40B4-BE49-F238E27FC236}">
                <a16:creationId xmlns:a16="http://schemas.microsoft.com/office/drawing/2014/main" id="{2D0F1D86-207C-52E8-21EB-9D1749DC03EB}"/>
              </a:ext>
            </a:extLst>
          </p:cNvPr>
          <p:cNvSpPr/>
          <p:nvPr/>
        </p:nvSpPr>
        <p:spPr>
          <a:xfrm>
            <a:off x="1932859" y="4862179"/>
            <a:ext cx="2461126" cy="515938"/>
          </a:xfrm>
          <a:prstGeom prst="roundRect">
            <a:avLst>
              <a:gd name="adj" fmla="val 963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200" dirty="0">
                <a:solidFill>
                  <a:schemeClr val="accent1"/>
                </a:solidFill>
                <a:latin typeface="Arial" panose="020B0604020202020204" pitchFamily="34" charset="0"/>
                <a:cs typeface="Arial" panose="020B0604020202020204" pitchFamily="34" charset="0"/>
              </a:rPr>
              <a:t>Yes, you can transfer US dollars. </a:t>
            </a:r>
          </a:p>
        </p:txBody>
      </p:sp>
      <p:sp>
        <p:nvSpPr>
          <p:cNvPr id="13" name="Rounded Rectangular Callout 12">
            <a:extLst>
              <a:ext uri="{FF2B5EF4-FFF2-40B4-BE49-F238E27FC236}">
                <a16:creationId xmlns:a16="http://schemas.microsoft.com/office/drawing/2014/main" id="{EAEAACD8-B690-1DEF-DF98-1E62A7F263C4}"/>
              </a:ext>
            </a:extLst>
          </p:cNvPr>
          <p:cNvSpPr/>
          <p:nvPr/>
        </p:nvSpPr>
        <p:spPr>
          <a:xfrm>
            <a:off x="891221" y="3905316"/>
            <a:ext cx="2461126" cy="821704"/>
          </a:xfrm>
          <a:prstGeom prst="wedgeRoundRectCallout">
            <a:avLst>
              <a:gd name="adj1" fmla="val 8418"/>
              <a:gd name="adj2" fmla="val 78335"/>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400" dirty="0">
                <a:solidFill>
                  <a:schemeClr val="bg1"/>
                </a:solidFill>
                <a:latin typeface="Arial" panose="020B0604020202020204" pitchFamily="34" charset="0"/>
                <a:cs typeface="Arial" panose="020B0604020202020204" pitchFamily="34" charset="0"/>
              </a:rPr>
              <a:t>“</a:t>
            </a:r>
            <a:r>
              <a:rPr lang="en-GB" altLang="en-US" sz="1400" i="1" dirty="0">
                <a:solidFill>
                  <a:schemeClr val="bg1"/>
                </a:solidFill>
                <a:latin typeface="Arial" panose="020B0604020202020204" pitchFamily="34" charset="0"/>
                <a:cs typeface="Arial" panose="020B0604020202020204" pitchFamily="34" charset="0"/>
              </a:rPr>
              <a:t>Can I send my investment in US dollars?</a:t>
            </a:r>
            <a:r>
              <a:rPr lang="en-GB" altLang="en-US" sz="1400" dirty="0">
                <a:solidFill>
                  <a:schemeClr val="bg1"/>
                </a:solidFill>
                <a:latin typeface="Arial" panose="020B0604020202020204" pitchFamily="34" charset="0"/>
                <a:cs typeface="Arial" panose="020B0604020202020204" pitchFamily="34" charset="0"/>
              </a:rPr>
              <a:t>”</a:t>
            </a:r>
          </a:p>
        </p:txBody>
      </p:sp>
      <p:sp>
        <p:nvSpPr>
          <p:cNvPr id="14" name="Rounded Rectangular Callout 13">
            <a:extLst>
              <a:ext uri="{FF2B5EF4-FFF2-40B4-BE49-F238E27FC236}">
                <a16:creationId xmlns:a16="http://schemas.microsoft.com/office/drawing/2014/main" id="{B8CF5F17-CCF8-6A73-C35C-3BED374719CC}"/>
              </a:ext>
            </a:extLst>
          </p:cNvPr>
          <p:cNvSpPr/>
          <p:nvPr/>
        </p:nvSpPr>
        <p:spPr>
          <a:xfrm>
            <a:off x="5124994" y="1281152"/>
            <a:ext cx="2461126" cy="804824"/>
          </a:xfrm>
          <a:prstGeom prst="wedgeRoundRectCallout">
            <a:avLst>
              <a:gd name="adj1" fmla="val -33217"/>
              <a:gd name="adj2" fmla="val 8254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400" dirty="0">
                <a:solidFill>
                  <a:schemeClr val="bg1"/>
                </a:solidFill>
                <a:latin typeface="Arial" panose="020B0604020202020204" pitchFamily="34" charset="0"/>
                <a:cs typeface="Arial" panose="020B0604020202020204" pitchFamily="34" charset="0"/>
              </a:rPr>
              <a:t>“</a:t>
            </a:r>
            <a:r>
              <a:rPr lang="en-GB" altLang="en-US" sz="1400" i="1" dirty="0">
                <a:solidFill>
                  <a:schemeClr val="bg1"/>
                </a:solidFill>
                <a:latin typeface="Arial" panose="020B0604020202020204" pitchFamily="34" charset="0"/>
                <a:cs typeface="Arial" panose="020B0604020202020204" pitchFamily="34" charset="0"/>
              </a:rPr>
              <a:t>Where are my shares in the fund held?</a:t>
            </a:r>
            <a:r>
              <a:rPr lang="en-GB" altLang="en-US" sz="1400" dirty="0">
                <a:solidFill>
                  <a:schemeClr val="bg1"/>
                </a:solidFill>
                <a:latin typeface="Arial" panose="020B0604020202020204" pitchFamily="34" charset="0"/>
                <a:cs typeface="Arial" panose="020B0604020202020204" pitchFamily="34" charset="0"/>
              </a:rPr>
              <a:t>” </a:t>
            </a:r>
          </a:p>
        </p:txBody>
      </p:sp>
      <p:sp>
        <p:nvSpPr>
          <p:cNvPr id="17" name="Rounded Rectangle 16">
            <a:extLst>
              <a:ext uri="{FF2B5EF4-FFF2-40B4-BE49-F238E27FC236}">
                <a16:creationId xmlns:a16="http://schemas.microsoft.com/office/drawing/2014/main" id="{6B4461CE-2A89-B53D-6A35-FD9755BD3AE6}"/>
              </a:ext>
            </a:extLst>
          </p:cNvPr>
          <p:cNvSpPr/>
          <p:nvPr/>
        </p:nvSpPr>
        <p:spPr>
          <a:xfrm>
            <a:off x="9157063" y="3164579"/>
            <a:ext cx="2324100" cy="1642576"/>
          </a:xfrm>
          <a:prstGeom prst="roundRect">
            <a:avLst>
              <a:gd name="adj" fmla="val 466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200" dirty="0">
                <a:solidFill>
                  <a:schemeClr val="accent1"/>
                </a:solidFill>
                <a:latin typeface="Arial" panose="020B0604020202020204" pitchFamily="34" charset="0"/>
                <a:cs typeface="Arial" panose="020B0604020202020204" pitchFamily="34" charset="0"/>
              </a:rPr>
              <a:t>Yes, we are set up to provide reporting for tax purposes for different countries. Guernsey is an international financial centre that is experienced in dealing with clients from around the world.</a:t>
            </a:r>
          </a:p>
        </p:txBody>
      </p:sp>
      <p:sp>
        <p:nvSpPr>
          <p:cNvPr id="19" name="Rounded Rectangular Callout 18">
            <a:extLst>
              <a:ext uri="{FF2B5EF4-FFF2-40B4-BE49-F238E27FC236}">
                <a16:creationId xmlns:a16="http://schemas.microsoft.com/office/drawing/2014/main" id="{FE7551CE-1F8A-9F5A-772A-0079E43E293A}"/>
              </a:ext>
            </a:extLst>
          </p:cNvPr>
          <p:cNvSpPr/>
          <p:nvPr/>
        </p:nvSpPr>
        <p:spPr>
          <a:xfrm>
            <a:off x="8810118" y="2205187"/>
            <a:ext cx="2461126" cy="821704"/>
          </a:xfrm>
          <a:prstGeom prst="wedgeRoundRectCallout">
            <a:avLst>
              <a:gd name="adj1" fmla="val 33350"/>
              <a:gd name="adj2" fmla="val 7979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300"/>
              </a:spcAft>
              <a:buNone/>
            </a:pPr>
            <a:r>
              <a:rPr lang="en-GB" altLang="en-US" sz="1400" dirty="0">
                <a:solidFill>
                  <a:schemeClr val="bg1"/>
                </a:solidFill>
                <a:latin typeface="Arial" panose="020B0604020202020204" pitchFamily="34" charset="0"/>
                <a:cs typeface="Arial" panose="020B0604020202020204" pitchFamily="34" charset="0"/>
              </a:rPr>
              <a:t>“</a:t>
            </a:r>
            <a:r>
              <a:rPr lang="en-GB" altLang="en-US" sz="1400" i="1" dirty="0">
                <a:solidFill>
                  <a:schemeClr val="bg1"/>
                </a:solidFill>
                <a:latin typeface="Arial" panose="020B0604020202020204" pitchFamily="34" charset="0"/>
                <a:cs typeface="Arial" panose="020B0604020202020204" pitchFamily="34" charset="0"/>
              </a:rPr>
              <a:t>Do I get tailor-made reporting for tax purposes?</a:t>
            </a:r>
            <a:r>
              <a:rPr lang="en-GB" altLang="en-US" sz="1400" dirty="0">
                <a:solidFill>
                  <a:schemeClr val="bg1"/>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F1864AA5-EDC7-51A3-5C55-1759EBACCC96}"/>
              </a:ext>
            </a:extLst>
          </p:cNvPr>
          <p:cNvPicPr>
            <a:picLocks noChangeAspect="1"/>
          </p:cNvPicPr>
          <p:nvPr/>
        </p:nvPicPr>
        <p:blipFill>
          <a:blip r:embed="rId3">
            <a:alphaModFix amt="10000"/>
          </a:blip>
          <a:srcRect l="6018" t="49913" r="5482" b="5488"/>
          <a:stretch/>
        </p:blipFill>
        <p:spPr>
          <a:xfrm>
            <a:off x="10226674" y="787398"/>
            <a:ext cx="1606551" cy="804862"/>
          </a:xfrm>
          <a:prstGeom prst="rect">
            <a:avLst/>
          </a:prstGeom>
        </p:spPr>
      </p:pic>
    </p:spTree>
    <p:extLst>
      <p:ext uri="{BB962C8B-B14F-4D97-AF65-F5344CB8AC3E}">
        <p14:creationId xmlns:p14="http://schemas.microsoft.com/office/powerpoint/2010/main" val="1260421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43544-A02B-4699-C00B-69626AE5559A}"/>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D139C594-6F8B-E831-2A62-551856C471D1}"/>
              </a:ext>
            </a:extLst>
          </p:cNvPr>
          <p:cNvSpPr/>
          <p:nvPr/>
        </p:nvSpPr>
        <p:spPr>
          <a:xfrm>
            <a:off x="4885713" y="2226860"/>
            <a:ext cx="3379398" cy="3852393"/>
          </a:xfrm>
          <a:prstGeom prst="roundRect">
            <a:avLst>
              <a:gd name="adj" fmla="val 4048"/>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200" dirty="0">
                <a:solidFill>
                  <a:schemeClr val="accent1"/>
                </a:solidFill>
                <a:latin typeface="Arial" panose="020B0604020202020204" pitchFamily="34" charset="0"/>
                <a:cs typeface="Arial" panose="020B0604020202020204" pitchFamily="34" charset="0"/>
              </a:rPr>
              <a:t>You could, and we are happy to point you in the right direction for doing so. However, you would not get access to the additional information we publish about the Fund (see next slide), the webinars and events we host for investors of the Sarnia GLOBAL ALPHA Fund, or the additional supervision that the team of Sarnia Asset Management provides. Investing through our Guernsey feeder fund has these additional benefits and costs zero in additional fees, because of the unique arrangement we have with Michael Steindler. </a:t>
            </a:r>
          </a:p>
          <a:p>
            <a:r>
              <a:rPr lang="en-GB" altLang="en-US" sz="1200" dirty="0">
                <a:solidFill>
                  <a:schemeClr val="accent1"/>
                </a:solidFill>
                <a:latin typeface="Arial" panose="020B0604020202020204" pitchFamily="34" charset="0"/>
                <a:cs typeface="Arial" panose="020B0604020202020204" pitchFamily="34" charset="0"/>
              </a:rPr>
              <a:t>Additionally, owning the fund through Guernsey diversifies your funds to a neutral, stable jurisdiction.</a:t>
            </a:r>
          </a:p>
          <a:p>
            <a:endParaRPr lang="en-GB" altLang="en-US" sz="1200" dirty="0">
              <a:solidFill>
                <a:schemeClr val="accent1"/>
              </a:solidFill>
              <a:latin typeface="Arial" panose="020B0604020202020204" pitchFamily="34" charset="0"/>
              <a:cs typeface="Arial" panose="020B0604020202020204" pitchFamily="34" charset="0"/>
            </a:endParaRPr>
          </a:p>
          <a:p>
            <a:r>
              <a:rPr lang="en-GB" altLang="en-US" sz="1200" dirty="0">
                <a:solidFill>
                  <a:schemeClr val="accent1"/>
                </a:solidFill>
                <a:latin typeface="Arial" panose="020B0604020202020204" pitchFamily="34" charset="0"/>
                <a:cs typeface="Arial" panose="020B0604020202020204" pitchFamily="34" charset="0"/>
              </a:rPr>
              <a:t>German investors who want to invest through Liechtenstein require a minimum of € 200k, but investing via Guernsey only requires a minimum of € 100k. </a:t>
            </a:r>
            <a:endParaRPr lang="en-GB" altLang="en-US" sz="1200" dirty="0">
              <a:solidFill>
                <a:srgbClr val="FF000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66D3F51A-0922-879D-6AA0-F710B765D140}"/>
              </a:ext>
            </a:extLst>
          </p:cNvPr>
          <p:cNvSpPr>
            <a:spLocks noGrp="1"/>
          </p:cNvSpPr>
          <p:nvPr>
            <p:ph type="title"/>
          </p:nvPr>
        </p:nvSpPr>
        <p:spPr/>
        <p:txBody>
          <a:bodyPr/>
          <a:lstStyle/>
          <a:p>
            <a:r>
              <a:rPr lang="en-GB" b="0" dirty="0"/>
              <a:t>Frequently asked questions (2/2)</a:t>
            </a:r>
          </a:p>
        </p:txBody>
      </p:sp>
      <p:sp>
        <p:nvSpPr>
          <p:cNvPr id="4" name="Rounded Rectangle 3">
            <a:extLst>
              <a:ext uri="{FF2B5EF4-FFF2-40B4-BE49-F238E27FC236}">
                <a16:creationId xmlns:a16="http://schemas.microsoft.com/office/drawing/2014/main" id="{CD7E5CCD-8153-C740-3F93-BAAB640BB6FD}"/>
              </a:ext>
            </a:extLst>
          </p:cNvPr>
          <p:cNvSpPr/>
          <p:nvPr/>
        </p:nvSpPr>
        <p:spPr>
          <a:xfrm>
            <a:off x="482320" y="2186667"/>
            <a:ext cx="4055039" cy="1513153"/>
          </a:xfrm>
          <a:prstGeom prst="roundRect">
            <a:avLst>
              <a:gd name="adj" fmla="val 963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200" dirty="0">
                <a:solidFill>
                  <a:schemeClr val="accent1"/>
                </a:solidFill>
                <a:latin typeface="Arial" panose="020B0604020202020204" pitchFamily="34" charset="0"/>
                <a:cs typeface="Arial" panose="020B0604020202020204" pitchFamily="34" charset="0"/>
              </a:rPr>
              <a:t>Our firm makes no money at all from the management fee. Operating a licensed fund management company in a Grade A jurisdiction is simply very expensive nowadays, especially if you are a small firm. The management fee keeps our lights on. We only make money from performance fees, which means our interests are fully aligned with our investors. </a:t>
            </a:r>
          </a:p>
        </p:txBody>
      </p:sp>
      <p:sp>
        <p:nvSpPr>
          <p:cNvPr id="6" name="Rounded Rectangular Callout 5">
            <a:extLst>
              <a:ext uri="{FF2B5EF4-FFF2-40B4-BE49-F238E27FC236}">
                <a16:creationId xmlns:a16="http://schemas.microsoft.com/office/drawing/2014/main" id="{5B8CD0AD-F9C2-8C8D-9822-AB1E25FC799D}"/>
              </a:ext>
            </a:extLst>
          </p:cNvPr>
          <p:cNvSpPr/>
          <p:nvPr/>
        </p:nvSpPr>
        <p:spPr>
          <a:xfrm>
            <a:off x="769545" y="1281153"/>
            <a:ext cx="3017364" cy="804824"/>
          </a:xfrm>
          <a:prstGeom prst="wedgeRoundRectCallout">
            <a:avLst>
              <a:gd name="adj1" fmla="val 33350"/>
              <a:gd name="adj2" fmla="val 71685"/>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400" dirty="0">
                <a:solidFill>
                  <a:schemeClr val="bg1"/>
                </a:solidFill>
                <a:latin typeface="Arial" panose="020B0604020202020204" pitchFamily="34" charset="0"/>
                <a:cs typeface="Arial" panose="020B0604020202020204" pitchFamily="34" charset="0"/>
              </a:rPr>
              <a:t>“</a:t>
            </a:r>
            <a:r>
              <a:rPr lang="en-GB" altLang="en-US" sz="1400" i="1" dirty="0">
                <a:solidFill>
                  <a:schemeClr val="bg1"/>
                </a:solidFill>
                <a:latin typeface="Arial" panose="020B0604020202020204" pitchFamily="34" charset="0"/>
                <a:cs typeface="Arial" panose="020B0604020202020204" pitchFamily="34" charset="0"/>
              </a:rPr>
              <a:t>Isn’t it quite steep to charge an annual management fee of 2%?</a:t>
            </a:r>
            <a:r>
              <a:rPr lang="en-GB" altLang="en-US" sz="1400" dirty="0">
                <a:solidFill>
                  <a:schemeClr val="bg1"/>
                </a:solidFill>
                <a:latin typeface="Arial" panose="020B0604020202020204" pitchFamily="34" charset="0"/>
                <a:cs typeface="Arial" panose="020B0604020202020204" pitchFamily="34" charset="0"/>
              </a:rPr>
              <a:t>”</a:t>
            </a:r>
            <a:endParaRPr lang="en-GB" sz="1400" dirty="0">
              <a:solidFill>
                <a:schemeClr val="bg1"/>
              </a:solidFill>
            </a:endParaRPr>
          </a:p>
        </p:txBody>
      </p:sp>
      <p:sp>
        <p:nvSpPr>
          <p:cNvPr id="12" name="Rounded Rectangle 11">
            <a:extLst>
              <a:ext uri="{FF2B5EF4-FFF2-40B4-BE49-F238E27FC236}">
                <a16:creationId xmlns:a16="http://schemas.microsoft.com/office/drawing/2014/main" id="{2C7D6523-CF6C-4FA0-7148-D71244695BDD}"/>
              </a:ext>
            </a:extLst>
          </p:cNvPr>
          <p:cNvSpPr/>
          <p:nvPr/>
        </p:nvSpPr>
        <p:spPr>
          <a:xfrm>
            <a:off x="1269672" y="4862179"/>
            <a:ext cx="3379398" cy="1217074"/>
          </a:xfrm>
          <a:prstGeom prst="roundRect">
            <a:avLst>
              <a:gd name="adj" fmla="val 963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200" dirty="0">
                <a:solidFill>
                  <a:schemeClr val="accent1"/>
                </a:solidFill>
                <a:latin typeface="Arial" panose="020B0604020202020204" pitchFamily="34" charset="0"/>
                <a:cs typeface="Arial" panose="020B0604020202020204" pitchFamily="34" charset="0"/>
              </a:rPr>
              <a:t>The fund has quarterly withdrawal dates. This means investors can cash out every quarter and need to give 30 days</a:t>
            </a:r>
            <a:r>
              <a:rPr lang="en-GB" altLang="en-US" sz="1200" dirty="0">
                <a:solidFill>
                  <a:srgbClr val="FF0000"/>
                </a:solidFill>
                <a:latin typeface="Arial" panose="020B0604020202020204" pitchFamily="34" charset="0"/>
                <a:cs typeface="Arial" panose="020B0604020202020204" pitchFamily="34" charset="0"/>
              </a:rPr>
              <a:t> </a:t>
            </a:r>
            <a:r>
              <a:rPr lang="en-GB" altLang="en-US" sz="1200" dirty="0">
                <a:solidFill>
                  <a:schemeClr val="accent1"/>
                </a:solidFill>
                <a:latin typeface="Arial" panose="020B0604020202020204" pitchFamily="34" charset="0"/>
                <a:cs typeface="Arial" panose="020B0604020202020204" pitchFamily="34" charset="0"/>
              </a:rPr>
              <a:t>notice. The Fund requires this period so that it never has to sell investments in a hurried fashion, which protects the Fund’s investors from fire-sales.</a:t>
            </a:r>
          </a:p>
        </p:txBody>
      </p:sp>
      <p:sp>
        <p:nvSpPr>
          <p:cNvPr id="13" name="Rounded Rectangular Callout 12">
            <a:extLst>
              <a:ext uri="{FF2B5EF4-FFF2-40B4-BE49-F238E27FC236}">
                <a16:creationId xmlns:a16="http://schemas.microsoft.com/office/drawing/2014/main" id="{63E094F9-E2F1-DD4B-F3A0-5AC3AF9DB053}"/>
              </a:ext>
            </a:extLst>
          </p:cNvPr>
          <p:cNvSpPr/>
          <p:nvPr/>
        </p:nvSpPr>
        <p:spPr>
          <a:xfrm>
            <a:off x="891221" y="3905316"/>
            <a:ext cx="2615654" cy="821704"/>
          </a:xfrm>
          <a:prstGeom prst="wedgeRoundRectCallout">
            <a:avLst>
              <a:gd name="adj1" fmla="val 8418"/>
              <a:gd name="adj2" fmla="val 78335"/>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400" dirty="0">
                <a:solidFill>
                  <a:schemeClr val="bg1"/>
                </a:solidFill>
                <a:latin typeface="Arial" panose="020B0604020202020204" pitchFamily="34" charset="0"/>
                <a:cs typeface="Arial" panose="020B0604020202020204" pitchFamily="34" charset="0"/>
              </a:rPr>
              <a:t>“</a:t>
            </a:r>
            <a:r>
              <a:rPr lang="en-GB" altLang="en-US" sz="1400" i="1" dirty="0">
                <a:solidFill>
                  <a:schemeClr val="bg1"/>
                </a:solidFill>
                <a:latin typeface="Arial" panose="020B0604020202020204" pitchFamily="34" charset="0"/>
                <a:cs typeface="Arial" panose="020B0604020202020204" pitchFamily="34" charset="0"/>
              </a:rPr>
              <a:t>How fast can I get my money back when I need it?</a:t>
            </a:r>
            <a:r>
              <a:rPr lang="en-GB" altLang="en-US" sz="1400" dirty="0">
                <a:solidFill>
                  <a:schemeClr val="bg1"/>
                </a:solidFill>
                <a:latin typeface="Arial" panose="020B0604020202020204" pitchFamily="34" charset="0"/>
                <a:cs typeface="Arial" panose="020B0604020202020204" pitchFamily="34" charset="0"/>
              </a:rPr>
              <a:t>”</a:t>
            </a:r>
          </a:p>
        </p:txBody>
      </p:sp>
      <p:sp>
        <p:nvSpPr>
          <p:cNvPr id="14" name="Rounded Rectangular Callout 13">
            <a:extLst>
              <a:ext uri="{FF2B5EF4-FFF2-40B4-BE49-F238E27FC236}">
                <a16:creationId xmlns:a16="http://schemas.microsoft.com/office/drawing/2014/main" id="{85E1603E-F09B-F257-4045-8EA2F2231BF9}"/>
              </a:ext>
            </a:extLst>
          </p:cNvPr>
          <p:cNvSpPr/>
          <p:nvPr/>
        </p:nvSpPr>
        <p:spPr>
          <a:xfrm>
            <a:off x="5124993" y="1281152"/>
            <a:ext cx="2903639" cy="804824"/>
          </a:xfrm>
          <a:prstGeom prst="wedgeRoundRectCallout">
            <a:avLst>
              <a:gd name="adj1" fmla="val -33217"/>
              <a:gd name="adj2" fmla="val 8254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400" dirty="0">
                <a:solidFill>
                  <a:schemeClr val="bg1"/>
                </a:solidFill>
                <a:latin typeface="Arial" panose="020B0604020202020204" pitchFamily="34" charset="0"/>
                <a:cs typeface="Arial" panose="020B0604020202020204" pitchFamily="34" charset="0"/>
              </a:rPr>
              <a:t>“</a:t>
            </a:r>
            <a:r>
              <a:rPr lang="en-GB" altLang="en-US" sz="1400" i="1" dirty="0">
                <a:solidFill>
                  <a:schemeClr val="bg1"/>
                </a:solidFill>
                <a:latin typeface="Arial" panose="020B0604020202020204" pitchFamily="34" charset="0"/>
                <a:cs typeface="Arial" panose="020B0604020202020204" pitchFamily="34" charset="0"/>
              </a:rPr>
              <a:t>I am based in Germany. Couldn’t I invest directly into Steindler’s Liechtenstein entity?</a:t>
            </a:r>
            <a:r>
              <a:rPr lang="en-GB" altLang="en-US" sz="1400" dirty="0">
                <a:solidFill>
                  <a:schemeClr val="bg1"/>
                </a:solidFill>
                <a:latin typeface="Arial" panose="020B0604020202020204" pitchFamily="34" charset="0"/>
                <a:cs typeface="Arial" panose="020B0604020202020204" pitchFamily="34" charset="0"/>
              </a:rPr>
              <a:t>” </a:t>
            </a:r>
          </a:p>
        </p:txBody>
      </p:sp>
      <p:sp>
        <p:nvSpPr>
          <p:cNvPr id="17" name="Rounded Rectangle 16">
            <a:extLst>
              <a:ext uri="{FF2B5EF4-FFF2-40B4-BE49-F238E27FC236}">
                <a16:creationId xmlns:a16="http://schemas.microsoft.com/office/drawing/2014/main" id="{CFFE9A12-C0E0-636F-2A78-99B5B29185A6}"/>
              </a:ext>
            </a:extLst>
          </p:cNvPr>
          <p:cNvSpPr/>
          <p:nvPr/>
        </p:nvSpPr>
        <p:spPr>
          <a:xfrm>
            <a:off x="9157063" y="3164579"/>
            <a:ext cx="2324100" cy="1642576"/>
          </a:xfrm>
          <a:prstGeom prst="roundRect">
            <a:avLst>
              <a:gd name="adj" fmla="val 466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200" dirty="0">
                <a:solidFill>
                  <a:schemeClr val="accent1"/>
                </a:solidFill>
                <a:latin typeface="Arial" panose="020B0604020202020204" pitchFamily="34" charset="0"/>
                <a:cs typeface="Arial" panose="020B0604020202020204" pitchFamily="34" charset="0"/>
              </a:rPr>
              <a:t>We have made extra effort to make the unavoidable bureaucracy as easy to deal with as possible. Besides that, we are always happy to jump on a call or answer emails if you have any questions. </a:t>
            </a:r>
          </a:p>
        </p:txBody>
      </p:sp>
      <p:sp>
        <p:nvSpPr>
          <p:cNvPr id="19" name="Rounded Rectangular Callout 18">
            <a:extLst>
              <a:ext uri="{FF2B5EF4-FFF2-40B4-BE49-F238E27FC236}">
                <a16:creationId xmlns:a16="http://schemas.microsoft.com/office/drawing/2014/main" id="{EAD9BEE0-58B7-92CD-3B55-C046D4A50871}"/>
              </a:ext>
            </a:extLst>
          </p:cNvPr>
          <p:cNvSpPr/>
          <p:nvPr/>
        </p:nvSpPr>
        <p:spPr>
          <a:xfrm>
            <a:off x="8810117" y="2205187"/>
            <a:ext cx="3023107" cy="821704"/>
          </a:xfrm>
          <a:prstGeom prst="wedgeRoundRectCallout">
            <a:avLst>
              <a:gd name="adj1" fmla="val 33350"/>
              <a:gd name="adj2" fmla="val 7979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300"/>
              </a:spcAft>
              <a:buNone/>
            </a:pPr>
            <a:r>
              <a:rPr lang="en-GB" altLang="en-US" sz="1400" dirty="0">
                <a:solidFill>
                  <a:schemeClr val="bg1"/>
                </a:solidFill>
                <a:latin typeface="Arial" panose="020B0604020202020204" pitchFamily="34" charset="0"/>
                <a:cs typeface="Arial" panose="020B0604020202020204" pitchFamily="34" charset="0"/>
              </a:rPr>
              <a:t>“</a:t>
            </a:r>
            <a:r>
              <a:rPr lang="en-GB" altLang="en-US" sz="1400" i="1" dirty="0">
                <a:solidFill>
                  <a:schemeClr val="bg1"/>
                </a:solidFill>
                <a:latin typeface="Arial" panose="020B0604020202020204" pitchFamily="34" charset="0"/>
                <a:cs typeface="Arial" panose="020B0604020202020204" pitchFamily="34" charset="0"/>
              </a:rPr>
              <a:t>I have never subscribed to such a fund. Will you help me fill out the subscription documents?</a:t>
            </a:r>
            <a:r>
              <a:rPr lang="en-GB" altLang="en-US" sz="1400" dirty="0">
                <a:solidFill>
                  <a:schemeClr val="bg1"/>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9A33F3C8-A19B-6A3C-1E77-C23C8AD8BCD4}"/>
              </a:ext>
            </a:extLst>
          </p:cNvPr>
          <p:cNvPicPr>
            <a:picLocks noChangeAspect="1"/>
          </p:cNvPicPr>
          <p:nvPr/>
        </p:nvPicPr>
        <p:blipFill>
          <a:blip r:embed="rId2">
            <a:alphaModFix amt="10000"/>
          </a:blip>
          <a:srcRect l="6018" t="49913" r="5482" b="5488"/>
          <a:stretch/>
        </p:blipFill>
        <p:spPr>
          <a:xfrm>
            <a:off x="10226674" y="787398"/>
            <a:ext cx="1606551" cy="804862"/>
          </a:xfrm>
          <a:prstGeom prst="rect">
            <a:avLst/>
          </a:prstGeom>
        </p:spPr>
      </p:pic>
    </p:spTree>
    <p:extLst>
      <p:ext uri="{BB962C8B-B14F-4D97-AF65-F5344CB8AC3E}">
        <p14:creationId xmlns:p14="http://schemas.microsoft.com/office/powerpoint/2010/main" val="272420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5D9D9-998D-7C62-1E84-A26ADFA29DC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5FF3CF1-4C3F-89FB-1A04-802E13E5E815}"/>
              </a:ext>
            </a:extLst>
          </p:cNvPr>
          <p:cNvSpPr>
            <a:spLocks noGrp="1"/>
          </p:cNvSpPr>
          <p:nvPr>
            <p:ph type="title"/>
          </p:nvPr>
        </p:nvSpPr>
        <p:spPr/>
        <p:txBody>
          <a:bodyPr/>
          <a:lstStyle/>
          <a:p>
            <a:r>
              <a:rPr lang="en-GB" b="0" dirty="0"/>
              <a:t>Keeping you informed</a:t>
            </a:r>
          </a:p>
        </p:txBody>
      </p:sp>
      <p:pic>
        <p:nvPicPr>
          <p:cNvPr id="2" name="Picture 1">
            <a:extLst>
              <a:ext uri="{FF2B5EF4-FFF2-40B4-BE49-F238E27FC236}">
                <a16:creationId xmlns:a16="http://schemas.microsoft.com/office/drawing/2014/main" id="{AE361BBB-3B84-764C-2455-88D6AB0C67EA}"/>
              </a:ext>
            </a:extLst>
          </p:cNvPr>
          <p:cNvPicPr>
            <a:picLocks noChangeAspect="1"/>
          </p:cNvPicPr>
          <p:nvPr/>
        </p:nvPicPr>
        <p:blipFill>
          <a:blip r:embed="rId2">
            <a:alphaModFix amt="10000"/>
          </a:blip>
          <a:srcRect l="6018" t="49913" r="5482" b="5488"/>
          <a:stretch/>
        </p:blipFill>
        <p:spPr>
          <a:xfrm>
            <a:off x="10226674" y="787398"/>
            <a:ext cx="1606551" cy="804862"/>
          </a:xfrm>
          <a:prstGeom prst="rect">
            <a:avLst/>
          </a:prstGeom>
        </p:spPr>
      </p:pic>
      <p:sp>
        <p:nvSpPr>
          <p:cNvPr id="5" name="TextBox 4">
            <a:extLst>
              <a:ext uri="{FF2B5EF4-FFF2-40B4-BE49-F238E27FC236}">
                <a16:creationId xmlns:a16="http://schemas.microsoft.com/office/drawing/2014/main" id="{3C917E7F-BCAD-6E60-1578-8B8EE645BC26}"/>
              </a:ext>
            </a:extLst>
          </p:cNvPr>
          <p:cNvSpPr txBox="1"/>
          <p:nvPr/>
        </p:nvSpPr>
        <p:spPr>
          <a:xfrm>
            <a:off x="358775" y="1020552"/>
            <a:ext cx="10369898" cy="338554"/>
          </a:xfrm>
          <a:prstGeom prst="rect">
            <a:avLst/>
          </a:prstGeom>
          <a:noFill/>
        </p:spPr>
        <p:txBody>
          <a:bodyPr wrap="square" rtlCol="0">
            <a:spAutoFit/>
          </a:bodyPr>
          <a:lstStyle/>
          <a:p>
            <a:r>
              <a:rPr lang="en-GB" sz="1600" dirty="0">
                <a:solidFill>
                  <a:schemeClr val="accent1"/>
                </a:solidFill>
              </a:rPr>
              <a:t>Our investors have different preferences for staying informed. We offer the following:</a:t>
            </a:r>
            <a:endParaRPr lang="en-US" sz="1600" dirty="0">
              <a:solidFill>
                <a:schemeClr val="accent1"/>
              </a:solidFill>
            </a:endParaRPr>
          </a:p>
        </p:txBody>
      </p:sp>
      <p:sp>
        <p:nvSpPr>
          <p:cNvPr id="4" name="Rounded Rectangle 3">
            <a:extLst>
              <a:ext uri="{FF2B5EF4-FFF2-40B4-BE49-F238E27FC236}">
                <a16:creationId xmlns:a16="http://schemas.microsoft.com/office/drawing/2014/main" id="{2B7A8FEA-1B6A-3FE4-1E7A-7419D5C406D2}"/>
              </a:ext>
            </a:extLst>
          </p:cNvPr>
          <p:cNvSpPr/>
          <p:nvPr/>
        </p:nvSpPr>
        <p:spPr>
          <a:xfrm>
            <a:off x="821634" y="1999614"/>
            <a:ext cx="3070800" cy="3000089"/>
          </a:xfrm>
          <a:prstGeom prst="roundRect">
            <a:avLst>
              <a:gd name="adj" fmla="val 394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6" name="Rounded Rectangle 5">
            <a:extLst>
              <a:ext uri="{FF2B5EF4-FFF2-40B4-BE49-F238E27FC236}">
                <a16:creationId xmlns:a16="http://schemas.microsoft.com/office/drawing/2014/main" id="{CF6D2A74-FAE1-D033-6A78-7C8720B7CB47}"/>
              </a:ext>
            </a:extLst>
          </p:cNvPr>
          <p:cNvSpPr/>
          <p:nvPr/>
        </p:nvSpPr>
        <p:spPr>
          <a:xfrm>
            <a:off x="4518992" y="1999614"/>
            <a:ext cx="3070800" cy="3000089"/>
          </a:xfrm>
          <a:prstGeom prst="roundRect">
            <a:avLst>
              <a:gd name="adj" fmla="val 3031"/>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7" name="Rounded Rectangle 6">
            <a:extLst>
              <a:ext uri="{FF2B5EF4-FFF2-40B4-BE49-F238E27FC236}">
                <a16:creationId xmlns:a16="http://schemas.microsoft.com/office/drawing/2014/main" id="{7862E5EB-1B27-906C-67DF-20309D8B6C9B}"/>
              </a:ext>
            </a:extLst>
          </p:cNvPr>
          <p:cNvSpPr/>
          <p:nvPr/>
        </p:nvSpPr>
        <p:spPr>
          <a:xfrm>
            <a:off x="8216348" y="1999614"/>
            <a:ext cx="3070800" cy="3000089"/>
          </a:xfrm>
          <a:prstGeom prst="roundRect">
            <a:avLst>
              <a:gd name="adj" fmla="val 3486"/>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9" name="TextBox 8">
            <a:extLst>
              <a:ext uri="{FF2B5EF4-FFF2-40B4-BE49-F238E27FC236}">
                <a16:creationId xmlns:a16="http://schemas.microsoft.com/office/drawing/2014/main" id="{E85293FC-7D54-D582-964E-1FB46BAC5191}"/>
              </a:ext>
            </a:extLst>
          </p:cNvPr>
          <p:cNvSpPr txBox="1"/>
          <p:nvPr/>
        </p:nvSpPr>
        <p:spPr>
          <a:xfrm>
            <a:off x="939229" y="2828835"/>
            <a:ext cx="2797884" cy="2123658"/>
          </a:xfrm>
          <a:prstGeom prst="rect">
            <a:avLst/>
          </a:prstGeom>
          <a:noFill/>
        </p:spPr>
        <p:txBody>
          <a:bodyPr wrap="square" rtlCol="0">
            <a:spAutoFit/>
          </a:bodyPr>
          <a:lstStyle/>
          <a:p>
            <a:r>
              <a:rPr lang="en-GB" sz="1200" dirty="0"/>
              <a:t>Once a month, you receive a two-page document that contains the most pertinent information about the Fund, including commentary authored by Swen and approved by Michael. Fund investors receive it automatically, everyone else can ask to be added to the email list or download it through the website. You can also use the factsheet to follow the fund for a while before investing.</a:t>
            </a:r>
          </a:p>
        </p:txBody>
      </p:sp>
      <p:sp>
        <p:nvSpPr>
          <p:cNvPr id="10" name="TextBox 9">
            <a:extLst>
              <a:ext uri="{FF2B5EF4-FFF2-40B4-BE49-F238E27FC236}">
                <a16:creationId xmlns:a16="http://schemas.microsoft.com/office/drawing/2014/main" id="{B5BED92B-BD53-4E19-D1AC-9735FA1BBC91}"/>
              </a:ext>
            </a:extLst>
          </p:cNvPr>
          <p:cNvSpPr txBox="1"/>
          <p:nvPr/>
        </p:nvSpPr>
        <p:spPr>
          <a:xfrm>
            <a:off x="4663091" y="2828835"/>
            <a:ext cx="2784844" cy="1754326"/>
          </a:xfrm>
          <a:prstGeom prst="rect">
            <a:avLst/>
          </a:prstGeom>
          <a:noFill/>
        </p:spPr>
        <p:txBody>
          <a:bodyPr wrap="square" rtlCol="0">
            <a:spAutoFit/>
          </a:bodyPr>
          <a:lstStyle/>
          <a:p>
            <a:r>
              <a:rPr lang="en-GB" sz="1200" dirty="0"/>
              <a:t>Once a quarter we host a call where Swen and Michael update you on the latest developments and answer any questions you have. These webinars are exclusively for the investors of the Sarnia GLOBAL ALPHA Fund and are co-hosted by Swen and Michael. Being on the list for these calls is like being a member of an exclusive club.</a:t>
            </a:r>
          </a:p>
        </p:txBody>
      </p:sp>
      <p:sp>
        <p:nvSpPr>
          <p:cNvPr id="11" name="TextBox 10">
            <a:extLst>
              <a:ext uri="{FF2B5EF4-FFF2-40B4-BE49-F238E27FC236}">
                <a16:creationId xmlns:a16="http://schemas.microsoft.com/office/drawing/2014/main" id="{22538218-F003-98CD-AA33-7E7C5C681556}"/>
              </a:ext>
            </a:extLst>
          </p:cNvPr>
          <p:cNvSpPr txBox="1"/>
          <p:nvPr/>
        </p:nvSpPr>
        <p:spPr>
          <a:xfrm>
            <a:off x="8347195" y="2828835"/>
            <a:ext cx="2905576" cy="1200329"/>
          </a:xfrm>
          <a:prstGeom prst="rect">
            <a:avLst/>
          </a:prstGeom>
          <a:noFill/>
        </p:spPr>
        <p:txBody>
          <a:bodyPr wrap="square" rtlCol="0">
            <a:spAutoFit/>
          </a:bodyPr>
          <a:lstStyle/>
          <a:p>
            <a:r>
              <a:rPr lang="en-GB" sz="1200" dirty="0"/>
              <a:t>Once a year, we offer our investors the opportunity to meet Swen and Michael in person in Munich, London and </a:t>
            </a:r>
            <a:br>
              <a:rPr lang="en-GB" sz="1200" dirty="0"/>
            </a:br>
            <a:r>
              <a:rPr lang="en-GB" sz="1200" dirty="0"/>
              <a:t>New York. This too, is exclusively available to the investors of the Sarnia GLOBAL ALPHA Fund.</a:t>
            </a:r>
          </a:p>
        </p:txBody>
      </p:sp>
      <p:sp>
        <p:nvSpPr>
          <p:cNvPr id="12" name="Oval 11">
            <a:extLst>
              <a:ext uri="{FF2B5EF4-FFF2-40B4-BE49-F238E27FC236}">
                <a16:creationId xmlns:a16="http://schemas.microsoft.com/office/drawing/2014/main" id="{B57019C0-FAC3-540D-6517-1A1476002B1B}"/>
              </a:ext>
            </a:extLst>
          </p:cNvPr>
          <p:cNvSpPr/>
          <p:nvPr/>
        </p:nvSpPr>
        <p:spPr>
          <a:xfrm>
            <a:off x="442273" y="1713452"/>
            <a:ext cx="993913" cy="993913"/>
          </a:xfrm>
          <a:prstGeom prst="ellipse">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6948A7D-1FEC-8481-ECAF-5B84BC19A164}"/>
              </a:ext>
            </a:extLst>
          </p:cNvPr>
          <p:cNvSpPr/>
          <p:nvPr/>
        </p:nvSpPr>
        <p:spPr>
          <a:xfrm>
            <a:off x="4166134" y="1713452"/>
            <a:ext cx="993913" cy="993913"/>
          </a:xfrm>
          <a:prstGeom prst="ellipse">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A1C7FEF-D333-C173-4E80-86A9D879CE95}"/>
              </a:ext>
            </a:extLst>
          </p:cNvPr>
          <p:cNvSpPr/>
          <p:nvPr/>
        </p:nvSpPr>
        <p:spPr>
          <a:xfrm>
            <a:off x="7850238" y="1713452"/>
            <a:ext cx="993913" cy="993913"/>
          </a:xfrm>
          <a:prstGeom prst="ellipse">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FAF30FD-0C99-9752-CC89-6C1F890C6637}"/>
              </a:ext>
            </a:extLst>
          </p:cNvPr>
          <p:cNvSpPr txBox="1"/>
          <p:nvPr/>
        </p:nvSpPr>
        <p:spPr>
          <a:xfrm>
            <a:off x="1596261" y="2149094"/>
            <a:ext cx="1399614" cy="584775"/>
          </a:xfrm>
          <a:prstGeom prst="rect">
            <a:avLst/>
          </a:prstGeom>
          <a:noFill/>
        </p:spPr>
        <p:txBody>
          <a:bodyPr wrap="none" rtlCol="0">
            <a:spAutoFit/>
          </a:bodyPr>
          <a:lstStyle/>
          <a:p>
            <a:r>
              <a:rPr lang="en-GB" sz="1600" b="1" dirty="0">
                <a:solidFill>
                  <a:schemeClr val="accent1"/>
                </a:solidFill>
              </a:rPr>
              <a:t>MONTHLY </a:t>
            </a:r>
            <a:br>
              <a:rPr lang="en-GB" sz="1600" b="1" dirty="0">
                <a:solidFill>
                  <a:schemeClr val="accent1"/>
                </a:solidFill>
              </a:rPr>
            </a:br>
            <a:r>
              <a:rPr lang="en-GB" sz="1600" b="1" dirty="0">
                <a:solidFill>
                  <a:schemeClr val="accent1"/>
                </a:solidFill>
              </a:rPr>
              <a:t>FACTSHEET</a:t>
            </a:r>
            <a:endParaRPr lang="en-GB" sz="1600" dirty="0">
              <a:solidFill>
                <a:schemeClr val="accent1"/>
              </a:solidFill>
            </a:endParaRPr>
          </a:p>
        </p:txBody>
      </p:sp>
      <p:sp>
        <p:nvSpPr>
          <p:cNvPr id="16" name="TextBox 15">
            <a:extLst>
              <a:ext uri="{FF2B5EF4-FFF2-40B4-BE49-F238E27FC236}">
                <a16:creationId xmlns:a16="http://schemas.microsoft.com/office/drawing/2014/main" id="{DDD4DA7A-C472-0E73-2906-C403F071CF57}"/>
              </a:ext>
            </a:extLst>
          </p:cNvPr>
          <p:cNvSpPr txBox="1"/>
          <p:nvPr/>
        </p:nvSpPr>
        <p:spPr>
          <a:xfrm>
            <a:off x="5320122" y="2149094"/>
            <a:ext cx="1492588" cy="584775"/>
          </a:xfrm>
          <a:prstGeom prst="rect">
            <a:avLst/>
          </a:prstGeom>
          <a:noFill/>
        </p:spPr>
        <p:txBody>
          <a:bodyPr wrap="none" rtlCol="0">
            <a:spAutoFit/>
          </a:bodyPr>
          <a:lstStyle/>
          <a:p>
            <a:r>
              <a:rPr lang="en-GB" sz="1600" b="1" dirty="0">
                <a:solidFill>
                  <a:schemeClr val="accent1"/>
                </a:solidFill>
              </a:rPr>
              <a:t>QUARTERLY </a:t>
            </a:r>
            <a:br>
              <a:rPr lang="en-GB" sz="1600" b="1" dirty="0">
                <a:solidFill>
                  <a:schemeClr val="accent1"/>
                </a:solidFill>
              </a:rPr>
            </a:br>
            <a:r>
              <a:rPr lang="en-GB" sz="1600" b="1" dirty="0">
                <a:solidFill>
                  <a:schemeClr val="accent1"/>
                </a:solidFill>
              </a:rPr>
              <a:t>CALL</a:t>
            </a:r>
            <a:endParaRPr lang="en-GB" sz="1600" dirty="0">
              <a:solidFill>
                <a:schemeClr val="accent1"/>
              </a:solidFill>
            </a:endParaRPr>
          </a:p>
        </p:txBody>
      </p:sp>
      <p:sp>
        <p:nvSpPr>
          <p:cNvPr id="17" name="TextBox 16">
            <a:extLst>
              <a:ext uri="{FF2B5EF4-FFF2-40B4-BE49-F238E27FC236}">
                <a16:creationId xmlns:a16="http://schemas.microsoft.com/office/drawing/2014/main" id="{33E3B9BD-4864-0CCA-F167-DD8C15EAD100}"/>
              </a:ext>
            </a:extLst>
          </p:cNvPr>
          <p:cNvSpPr txBox="1"/>
          <p:nvPr/>
        </p:nvSpPr>
        <p:spPr>
          <a:xfrm>
            <a:off x="9004226" y="2149094"/>
            <a:ext cx="1591513" cy="584775"/>
          </a:xfrm>
          <a:prstGeom prst="rect">
            <a:avLst/>
          </a:prstGeom>
          <a:noFill/>
        </p:spPr>
        <p:txBody>
          <a:bodyPr wrap="square" rtlCol="0">
            <a:spAutoFit/>
          </a:bodyPr>
          <a:lstStyle/>
          <a:p>
            <a:r>
              <a:rPr lang="en-GB" sz="1600" b="1" dirty="0">
                <a:solidFill>
                  <a:schemeClr val="accent1"/>
                </a:solidFill>
              </a:rPr>
              <a:t>ANNUAL MEET-UP</a:t>
            </a:r>
            <a:endParaRPr lang="en-GB" sz="1600" dirty="0">
              <a:solidFill>
                <a:schemeClr val="accent1"/>
              </a:solidFill>
            </a:endParaRPr>
          </a:p>
        </p:txBody>
      </p:sp>
      <p:pic>
        <p:nvPicPr>
          <p:cNvPr id="19" name="Graphic 18" descr="CheckList outline">
            <a:extLst>
              <a:ext uri="{FF2B5EF4-FFF2-40B4-BE49-F238E27FC236}">
                <a16:creationId xmlns:a16="http://schemas.microsoft.com/office/drawing/2014/main" id="{B9BC4463-1788-77EC-1C97-E2522A9E5CF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9419" y="1900598"/>
            <a:ext cx="619621" cy="619621"/>
          </a:xfrm>
          <a:prstGeom prst="rect">
            <a:avLst/>
          </a:prstGeom>
        </p:spPr>
      </p:pic>
      <p:pic>
        <p:nvPicPr>
          <p:cNvPr id="21" name="Graphic 20" descr="Speaker phone outline">
            <a:extLst>
              <a:ext uri="{FF2B5EF4-FFF2-40B4-BE49-F238E27FC236}">
                <a16:creationId xmlns:a16="http://schemas.microsoft.com/office/drawing/2014/main" id="{26D254FE-F08F-166C-49EE-2399CF40343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244268" y="1807425"/>
            <a:ext cx="808149" cy="808149"/>
          </a:xfrm>
          <a:prstGeom prst="rect">
            <a:avLst/>
          </a:prstGeom>
        </p:spPr>
      </p:pic>
      <p:pic>
        <p:nvPicPr>
          <p:cNvPr id="23" name="Graphic 22" descr="Boardroom outline">
            <a:extLst>
              <a:ext uri="{FF2B5EF4-FFF2-40B4-BE49-F238E27FC236}">
                <a16:creationId xmlns:a16="http://schemas.microsoft.com/office/drawing/2014/main" id="{5EB54D0B-03FD-5A17-6B41-E0FCD8FE503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10439" y="1851572"/>
            <a:ext cx="703006" cy="703006"/>
          </a:xfrm>
          <a:prstGeom prst="rect">
            <a:avLst/>
          </a:prstGeom>
        </p:spPr>
      </p:pic>
    </p:spTree>
    <p:extLst>
      <p:ext uri="{BB962C8B-B14F-4D97-AF65-F5344CB8AC3E}">
        <p14:creationId xmlns:p14="http://schemas.microsoft.com/office/powerpoint/2010/main" val="62459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1AAE2-C443-738F-42EF-F5A75EC16B0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815F5C2-B7F5-7C8D-EF3A-A8F39E34379D}"/>
              </a:ext>
            </a:extLst>
          </p:cNvPr>
          <p:cNvSpPr>
            <a:spLocks noGrp="1"/>
          </p:cNvSpPr>
          <p:nvPr>
            <p:ph type="title"/>
          </p:nvPr>
        </p:nvSpPr>
        <p:spPr/>
        <p:txBody>
          <a:bodyPr/>
          <a:lstStyle/>
          <a:p>
            <a:r>
              <a:rPr lang="en-GB" b="0" dirty="0"/>
              <a:t>Structure – </a:t>
            </a:r>
            <a:r>
              <a:rPr lang="en-GB" dirty="0"/>
              <a:t>F</a:t>
            </a:r>
            <a:r>
              <a:rPr lang="en-GB" b="0" dirty="0"/>
              <a:t>eeder </a:t>
            </a:r>
            <a:r>
              <a:rPr lang="en-GB" dirty="0"/>
              <a:t>f</a:t>
            </a:r>
            <a:r>
              <a:rPr lang="en-GB" b="0" dirty="0"/>
              <a:t>und with 0% additional fees</a:t>
            </a:r>
          </a:p>
        </p:txBody>
      </p:sp>
      <p:cxnSp>
        <p:nvCxnSpPr>
          <p:cNvPr id="3" name="Straight Arrow Connector 2">
            <a:extLst>
              <a:ext uri="{FF2B5EF4-FFF2-40B4-BE49-F238E27FC236}">
                <a16:creationId xmlns:a16="http://schemas.microsoft.com/office/drawing/2014/main" id="{5FFEDBEB-26B1-BD9E-E7E6-B98E39E117D0}"/>
              </a:ext>
            </a:extLst>
          </p:cNvPr>
          <p:cNvCxnSpPr>
            <a:cxnSpLocks/>
          </p:cNvCxnSpPr>
          <p:nvPr/>
        </p:nvCxnSpPr>
        <p:spPr>
          <a:xfrm>
            <a:off x="4250871" y="3144307"/>
            <a:ext cx="3435997" cy="0"/>
          </a:xfrm>
          <a:prstGeom prst="straightConnector1">
            <a:avLst/>
          </a:prstGeom>
          <a:ln w="9525">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6297118-F415-81DC-A0E2-17A250B248BF}"/>
              </a:ext>
            </a:extLst>
          </p:cNvPr>
          <p:cNvCxnSpPr>
            <a:cxnSpLocks/>
          </p:cNvCxnSpPr>
          <p:nvPr/>
        </p:nvCxnSpPr>
        <p:spPr>
          <a:xfrm>
            <a:off x="2966421" y="1992861"/>
            <a:ext cx="0" cy="523922"/>
          </a:xfrm>
          <a:prstGeom prst="straightConnector1">
            <a:avLst/>
          </a:prstGeom>
          <a:ln w="9525">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B2F7E3FC-6A71-8DCB-B27F-6EED89750A31}"/>
              </a:ext>
            </a:extLst>
          </p:cNvPr>
          <p:cNvSpPr/>
          <p:nvPr/>
        </p:nvSpPr>
        <p:spPr>
          <a:xfrm>
            <a:off x="1670421" y="2516783"/>
            <a:ext cx="2592000" cy="1264384"/>
          </a:xfrm>
          <a:prstGeom prst="roundRect">
            <a:avLst>
              <a:gd name="adj" fmla="val 944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Sarnia GLOBAL ALPHA Fund, Guernsey </a:t>
            </a:r>
          </a:p>
          <a:p>
            <a:pPr algn="ctr"/>
            <a:endParaRPr lang="en-GB" sz="1400" dirty="0"/>
          </a:p>
          <a:p>
            <a:pPr algn="ctr"/>
            <a:r>
              <a:rPr lang="en-GB" sz="1200" dirty="0"/>
              <a:t>0% additional fees</a:t>
            </a:r>
            <a:br>
              <a:rPr lang="en-GB" sz="1200" dirty="0"/>
            </a:br>
            <a:r>
              <a:rPr lang="en-GB" sz="1000" dirty="0"/>
              <a:t>(exclusive feeder fund arrangement)</a:t>
            </a:r>
          </a:p>
        </p:txBody>
      </p:sp>
      <p:sp>
        <p:nvSpPr>
          <p:cNvPr id="10" name="Rounded Rectangle 9">
            <a:extLst>
              <a:ext uri="{FF2B5EF4-FFF2-40B4-BE49-F238E27FC236}">
                <a16:creationId xmlns:a16="http://schemas.microsoft.com/office/drawing/2014/main" id="{431F5A03-3268-550A-1C3C-20DA10038C38}"/>
              </a:ext>
            </a:extLst>
          </p:cNvPr>
          <p:cNvSpPr/>
          <p:nvPr/>
        </p:nvSpPr>
        <p:spPr>
          <a:xfrm>
            <a:off x="1670421" y="4298911"/>
            <a:ext cx="2592000" cy="1188326"/>
          </a:xfrm>
          <a:prstGeom prst="roundRect">
            <a:avLst>
              <a:gd name="adj" fmla="val 96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1"/>
                </a:solidFill>
              </a:rPr>
              <a:t>Sarnia AM Limited,</a:t>
            </a:r>
          </a:p>
          <a:p>
            <a:pPr algn="ctr"/>
            <a:r>
              <a:rPr lang="en-GB" sz="1400" dirty="0">
                <a:solidFill>
                  <a:schemeClr val="accent1"/>
                </a:solidFill>
              </a:rPr>
              <a:t>Licensed Fund Manager</a:t>
            </a:r>
          </a:p>
          <a:p>
            <a:pPr algn="ctr"/>
            <a:endParaRPr lang="en-GB" sz="1400" dirty="0">
              <a:solidFill>
                <a:schemeClr val="accent1"/>
              </a:solidFill>
            </a:endParaRPr>
          </a:p>
          <a:p>
            <a:pPr algn="ctr"/>
            <a:r>
              <a:rPr lang="en-GB" sz="1400" dirty="0">
                <a:solidFill>
                  <a:schemeClr val="accent1"/>
                </a:solidFill>
              </a:rPr>
              <a:t>Fund’s Board of Directors:</a:t>
            </a:r>
          </a:p>
          <a:p>
            <a:pPr algn="ctr"/>
            <a:r>
              <a:rPr lang="en-GB" sz="1400" dirty="0">
                <a:solidFill>
                  <a:schemeClr val="accent1"/>
                </a:solidFill>
              </a:rPr>
              <a:t>Lorenz, Truelove, Allen</a:t>
            </a:r>
          </a:p>
        </p:txBody>
      </p:sp>
      <p:sp>
        <p:nvSpPr>
          <p:cNvPr id="13" name="Rounded Rectangle 12">
            <a:extLst>
              <a:ext uri="{FF2B5EF4-FFF2-40B4-BE49-F238E27FC236}">
                <a16:creationId xmlns:a16="http://schemas.microsoft.com/office/drawing/2014/main" id="{97E0FA6F-EC57-8B5C-A8E3-F5AB2594B173}"/>
              </a:ext>
            </a:extLst>
          </p:cNvPr>
          <p:cNvSpPr/>
          <p:nvPr/>
        </p:nvSpPr>
        <p:spPr>
          <a:xfrm>
            <a:off x="7686869" y="4304813"/>
            <a:ext cx="2834710" cy="1188326"/>
          </a:xfrm>
          <a:prstGeom prst="roundRect">
            <a:avLst>
              <a:gd name="adj" fmla="val 1065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1"/>
                </a:solidFill>
              </a:rPr>
              <a:t>Michael </a:t>
            </a:r>
            <a:r>
              <a:rPr lang="en-GB" sz="1400" dirty="0">
                <a:solidFill>
                  <a:schemeClr val="accent1"/>
                </a:solidFill>
                <a:latin typeface="Arial" panose="020B0604020202020204" pitchFamily="34" charset="0"/>
                <a:cs typeface="Arial" panose="020B0604020202020204" pitchFamily="34" charset="0"/>
              </a:rPr>
              <a:t>Steindler</a:t>
            </a:r>
          </a:p>
          <a:p>
            <a:pPr algn="ctr"/>
            <a:r>
              <a:rPr lang="en-GB" sz="1400" dirty="0">
                <a:solidFill>
                  <a:schemeClr val="accent1"/>
                </a:solidFill>
                <a:latin typeface="Arial" panose="020B0604020202020204" pitchFamily="34" charset="0"/>
                <a:cs typeface="Arial" panose="020B0604020202020204" pitchFamily="34" charset="0"/>
              </a:rPr>
              <a:t>Portfolio Manager</a:t>
            </a:r>
            <a:endParaRPr lang="en-GB" sz="1200" dirty="0">
              <a:solidFill>
                <a:schemeClr val="accent1"/>
              </a:solidFill>
            </a:endParaRPr>
          </a:p>
        </p:txBody>
      </p:sp>
      <p:sp>
        <p:nvSpPr>
          <p:cNvPr id="14" name="Rounded Rectangle 13">
            <a:extLst>
              <a:ext uri="{FF2B5EF4-FFF2-40B4-BE49-F238E27FC236}">
                <a16:creationId xmlns:a16="http://schemas.microsoft.com/office/drawing/2014/main" id="{27DB602C-3B5E-49DE-D392-CF4E77E805E7}"/>
              </a:ext>
            </a:extLst>
          </p:cNvPr>
          <p:cNvSpPr/>
          <p:nvPr/>
        </p:nvSpPr>
        <p:spPr>
          <a:xfrm>
            <a:off x="7686869" y="2516783"/>
            <a:ext cx="2834710" cy="1258206"/>
          </a:xfrm>
          <a:prstGeom prst="roundRect">
            <a:avLst>
              <a:gd name="adj" fmla="val 840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err="1">
                <a:latin typeface="Arial" panose="020B0604020202020204" pitchFamily="34" charset="0"/>
                <a:cs typeface="Arial" panose="020B0604020202020204" pitchFamily="34" charset="0"/>
              </a:rPr>
              <a:t>Accuro</a:t>
            </a:r>
            <a:r>
              <a:rPr lang="en-GB" sz="1400" dirty="0">
                <a:latin typeface="Arial" panose="020B0604020202020204" pitchFamily="34" charset="0"/>
                <a:cs typeface="Arial" panose="020B0604020202020204" pitchFamily="34" charset="0"/>
              </a:rPr>
              <a:t> Global Alpha Fund</a:t>
            </a:r>
          </a:p>
          <a:p>
            <a:pPr algn="ctr"/>
            <a:r>
              <a:rPr lang="en-GB" sz="1400" dirty="0"/>
              <a:t>Liechtenstein </a:t>
            </a:r>
          </a:p>
          <a:p>
            <a:pPr algn="ctr"/>
            <a:r>
              <a:rPr lang="en-GB" sz="1200" dirty="0"/>
              <a:t>2+20% fees</a:t>
            </a:r>
          </a:p>
        </p:txBody>
      </p:sp>
      <p:sp>
        <p:nvSpPr>
          <p:cNvPr id="15" name="TextBox 14">
            <a:extLst>
              <a:ext uri="{FF2B5EF4-FFF2-40B4-BE49-F238E27FC236}">
                <a16:creationId xmlns:a16="http://schemas.microsoft.com/office/drawing/2014/main" id="{6DD42F7B-7625-72E9-E3B2-9833B7D7331C}"/>
              </a:ext>
            </a:extLst>
          </p:cNvPr>
          <p:cNvSpPr txBox="1"/>
          <p:nvPr/>
        </p:nvSpPr>
        <p:spPr>
          <a:xfrm>
            <a:off x="5638655" y="2831759"/>
            <a:ext cx="671979" cy="276999"/>
          </a:xfrm>
          <a:prstGeom prst="rect">
            <a:avLst/>
          </a:prstGeom>
          <a:noFill/>
        </p:spPr>
        <p:txBody>
          <a:bodyPr wrap="none" rtlCol="0">
            <a:spAutoFit/>
          </a:bodyPr>
          <a:lstStyle/>
          <a:p>
            <a:r>
              <a:rPr lang="en-GB" sz="1200" dirty="0">
                <a:solidFill>
                  <a:schemeClr val="accent2"/>
                </a:solidFill>
              </a:rPr>
              <a:t>Invests</a:t>
            </a:r>
          </a:p>
        </p:txBody>
      </p:sp>
      <p:sp>
        <p:nvSpPr>
          <p:cNvPr id="17" name="Rounded Rectangle 16">
            <a:extLst>
              <a:ext uri="{FF2B5EF4-FFF2-40B4-BE49-F238E27FC236}">
                <a16:creationId xmlns:a16="http://schemas.microsoft.com/office/drawing/2014/main" id="{69A7E49F-7C2B-F0BC-1A19-CA8DCF888907}"/>
              </a:ext>
            </a:extLst>
          </p:cNvPr>
          <p:cNvSpPr/>
          <p:nvPr/>
        </p:nvSpPr>
        <p:spPr>
          <a:xfrm>
            <a:off x="1162220" y="1077362"/>
            <a:ext cx="3585167" cy="953964"/>
          </a:xfrm>
          <a:prstGeom prst="roundRect">
            <a:avLst>
              <a:gd name="adj" fmla="val 18472"/>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1"/>
                </a:solidFill>
              </a:rPr>
              <a:t>Investors from around the world </a:t>
            </a:r>
          </a:p>
          <a:p>
            <a:pPr algn="ctr"/>
            <a:r>
              <a:rPr lang="en-GB" sz="1400" dirty="0">
                <a:solidFill>
                  <a:schemeClr val="accent1"/>
                </a:solidFill>
              </a:rPr>
              <a:t>(EU, UK, US, CH, HK, </a:t>
            </a:r>
          </a:p>
          <a:p>
            <a:pPr algn="ctr"/>
            <a:r>
              <a:rPr lang="en-GB" sz="1400" dirty="0">
                <a:solidFill>
                  <a:schemeClr val="accent1"/>
                </a:solidFill>
              </a:rPr>
              <a:t>and 80 other countries).</a:t>
            </a:r>
          </a:p>
        </p:txBody>
      </p:sp>
      <p:cxnSp>
        <p:nvCxnSpPr>
          <p:cNvPr id="20" name="Straight Arrow Connector 19">
            <a:extLst>
              <a:ext uri="{FF2B5EF4-FFF2-40B4-BE49-F238E27FC236}">
                <a16:creationId xmlns:a16="http://schemas.microsoft.com/office/drawing/2014/main" id="{259F89DB-2F97-A91F-166B-26B5932FEC13}"/>
              </a:ext>
            </a:extLst>
          </p:cNvPr>
          <p:cNvCxnSpPr>
            <a:cxnSpLocks/>
          </p:cNvCxnSpPr>
          <p:nvPr/>
        </p:nvCxnSpPr>
        <p:spPr>
          <a:xfrm flipV="1">
            <a:off x="2954804" y="3774989"/>
            <a:ext cx="0" cy="523922"/>
          </a:xfrm>
          <a:prstGeom prst="straightConnector1">
            <a:avLst/>
          </a:prstGeom>
          <a:ln w="9525">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E440E0-17B1-A29B-375B-8DB743029343}"/>
              </a:ext>
            </a:extLst>
          </p:cNvPr>
          <p:cNvSpPr txBox="1"/>
          <p:nvPr/>
        </p:nvSpPr>
        <p:spPr>
          <a:xfrm>
            <a:off x="2966421" y="3917761"/>
            <a:ext cx="942887" cy="276999"/>
          </a:xfrm>
          <a:prstGeom prst="rect">
            <a:avLst/>
          </a:prstGeom>
          <a:noFill/>
        </p:spPr>
        <p:txBody>
          <a:bodyPr wrap="none" rtlCol="0">
            <a:spAutoFit/>
          </a:bodyPr>
          <a:lstStyle/>
          <a:p>
            <a:r>
              <a:rPr lang="en-GB" sz="1200" dirty="0">
                <a:solidFill>
                  <a:schemeClr val="accent2"/>
                </a:solidFill>
              </a:rPr>
              <a:t>Supervises</a:t>
            </a:r>
          </a:p>
        </p:txBody>
      </p:sp>
      <p:sp>
        <p:nvSpPr>
          <p:cNvPr id="25" name="TextBox 24">
            <a:extLst>
              <a:ext uri="{FF2B5EF4-FFF2-40B4-BE49-F238E27FC236}">
                <a16:creationId xmlns:a16="http://schemas.microsoft.com/office/drawing/2014/main" id="{39BF63C4-8AE4-20B8-7418-A389DE464794}"/>
              </a:ext>
            </a:extLst>
          </p:cNvPr>
          <p:cNvSpPr txBox="1"/>
          <p:nvPr/>
        </p:nvSpPr>
        <p:spPr>
          <a:xfrm>
            <a:off x="9104224" y="3924282"/>
            <a:ext cx="814647" cy="276999"/>
          </a:xfrm>
          <a:prstGeom prst="rect">
            <a:avLst/>
          </a:prstGeom>
          <a:noFill/>
        </p:spPr>
        <p:txBody>
          <a:bodyPr wrap="none" rtlCol="0">
            <a:spAutoFit/>
          </a:bodyPr>
          <a:lstStyle/>
          <a:p>
            <a:r>
              <a:rPr lang="en-GB" sz="1200" dirty="0">
                <a:solidFill>
                  <a:schemeClr val="accent2"/>
                </a:solidFill>
              </a:rPr>
              <a:t>Manages</a:t>
            </a:r>
          </a:p>
        </p:txBody>
      </p:sp>
      <p:sp>
        <p:nvSpPr>
          <p:cNvPr id="29" name="TextBox 28">
            <a:extLst>
              <a:ext uri="{FF2B5EF4-FFF2-40B4-BE49-F238E27FC236}">
                <a16:creationId xmlns:a16="http://schemas.microsoft.com/office/drawing/2014/main" id="{5F944F13-EC1C-91E1-8E8C-0CA8BB960CA8}"/>
              </a:ext>
            </a:extLst>
          </p:cNvPr>
          <p:cNvSpPr txBox="1"/>
          <p:nvPr/>
        </p:nvSpPr>
        <p:spPr>
          <a:xfrm>
            <a:off x="4782094" y="3877510"/>
            <a:ext cx="2264099" cy="461665"/>
          </a:xfrm>
          <a:prstGeom prst="rect">
            <a:avLst/>
          </a:prstGeom>
          <a:noFill/>
        </p:spPr>
        <p:txBody>
          <a:bodyPr wrap="square" rtlCol="0">
            <a:spAutoFit/>
          </a:bodyPr>
          <a:lstStyle/>
          <a:p>
            <a:r>
              <a:rPr lang="en-GB" sz="1200" dirty="0">
                <a:solidFill>
                  <a:schemeClr val="accent2"/>
                </a:solidFill>
              </a:rPr>
              <a:t>Additional oversight, input </a:t>
            </a:r>
          </a:p>
          <a:p>
            <a:r>
              <a:rPr lang="en-GB" sz="1200" dirty="0">
                <a:solidFill>
                  <a:schemeClr val="accent2"/>
                </a:solidFill>
              </a:rPr>
              <a:t>and reporting</a:t>
            </a:r>
          </a:p>
        </p:txBody>
      </p:sp>
      <p:cxnSp>
        <p:nvCxnSpPr>
          <p:cNvPr id="32" name="Straight Arrow Connector 31">
            <a:extLst>
              <a:ext uri="{FF2B5EF4-FFF2-40B4-BE49-F238E27FC236}">
                <a16:creationId xmlns:a16="http://schemas.microsoft.com/office/drawing/2014/main" id="{CD3165D4-E8ED-8BA1-34B5-B1DC19AB8BC7}"/>
              </a:ext>
            </a:extLst>
          </p:cNvPr>
          <p:cNvCxnSpPr>
            <a:cxnSpLocks/>
          </p:cNvCxnSpPr>
          <p:nvPr/>
        </p:nvCxnSpPr>
        <p:spPr>
          <a:xfrm flipV="1">
            <a:off x="9104224" y="3752814"/>
            <a:ext cx="0" cy="546097"/>
          </a:xfrm>
          <a:prstGeom prst="straightConnector1">
            <a:avLst/>
          </a:prstGeom>
          <a:ln w="9525">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FABE576-0248-C854-5995-F98E6C0021B3}"/>
              </a:ext>
            </a:extLst>
          </p:cNvPr>
          <p:cNvSpPr txBox="1"/>
          <p:nvPr/>
        </p:nvSpPr>
        <p:spPr>
          <a:xfrm>
            <a:off x="4842594" y="4754574"/>
            <a:ext cx="1791925" cy="276999"/>
          </a:xfrm>
          <a:prstGeom prst="rect">
            <a:avLst/>
          </a:prstGeom>
          <a:noFill/>
        </p:spPr>
        <p:txBody>
          <a:bodyPr wrap="square" rtlCol="0">
            <a:spAutoFit/>
          </a:bodyPr>
          <a:lstStyle/>
          <a:p>
            <a:r>
              <a:rPr lang="en-GB" sz="1200" dirty="0">
                <a:solidFill>
                  <a:schemeClr val="accent2"/>
                </a:solidFill>
              </a:rPr>
              <a:t>Fee sharing agreement</a:t>
            </a:r>
          </a:p>
        </p:txBody>
      </p:sp>
      <p:pic>
        <p:nvPicPr>
          <p:cNvPr id="5" name="Picture 4">
            <a:extLst>
              <a:ext uri="{FF2B5EF4-FFF2-40B4-BE49-F238E27FC236}">
                <a16:creationId xmlns:a16="http://schemas.microsoft.com/office/drawing/2014/main" id="{F045BCBB-41C2-279D-22CD-1F135AC732A5}"/>
              </a:ext>
            </a:extLst>
          </p:cNvPr>
          <p:cNvPicPr>
            <a:picLocks noChangeAspect="1"/>
          </p:cNvPicPr>
          <p:nvPr/>
        </p:nvPicPr>
        <p:blipFill>
          <a:blip r:embed="rId2">
            <a:alphaModFix amt="10000"/>
          </a:blip>
          <a:srcRect l="6018" t="49913" r="5482" b="5488"/>
          <a:stretch/>
        </p:blipFill>
        <p:spPr>
          <a:xfrm>
            <a:off x="10226674" y="787398"/>
            <a:ext cx="1606551" cy="804862"/>
          </a:xfrm>
          <a:prstGeom prst="rect">
            <a:avLst/>
          </a:prstGeom>
        </p:spPr>
      </p:pic>
      <p:cxnSp>
        <p:nvCxnSpPr>
          <p:cNvPr id="18" name="Gerade Verbindung mit Pfeil 17">
            <a:extLst>
              <a:ext uri="{FF2B5EF4-FFF2-40B4-BE49-F238E27FC236}">
                <a16:creationId xmlns:a16="http://schemas.microsoft.com/office/drawing/2014/main" id="{3E373C1D-090B-BDEF-C785-77D7F12E709B}"/>
              </a:ext>
            </a:extLst>
          </p:cNvPr>
          <p:cNvCxnSpPr>
            <a:endCxn id="10" idx="3"/>
          </p:cNvCxnSpPr>
          <p:nvPr/>
        </p:nvCxnSpPr>
        <p:spPr>
          <a:xfrm flipH="1">
            <a:off x="4262421" y="3752814"/>
            <a:ext cx="3424447" cy="114026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08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030B-296B-DC0D-111E-95E32E5EFE91}"/>
              </a:ext>
            </a:extLst>
          </p:cNvPr>
          <p:cNvSpPr>
            <a:spLocks noGrp="1"/>
          </p:cNvSpPr>
          <p:nvPr>
            <p:ph type="title"/>
          </p:nvPr>
        </p:nvSpPr>
        <p:spPr/>
        <p:txBody>
          <a:bodyPr/>
          <a:lstStyle/>
          <a:p>
            <a:r>
              <a:rPr lang="en-GB" b="0" dirty="0"/>
              <a:t>Terms and conditions of the Sarnia GLOBAL ALPHA Fund</a:t>
            </a:r>
          </a:p>
        </p:txBody>
      </p:sp>
      <p:graphicFrame>
        <p:nvGraphicFramePr>
          <p:cNvPr id="4" name="Table 8">
            <a:extLst>
              <a:ext uri="{FF2B5EF4-FFF2-40B4-BE49-F238E27FC236}">
                <a16:creationId xmlns:a16="http://schemas.microsoft.com/office/drawing/2014/main" id="{594EE132-261B-28B6-F0A2-0F0DB28701AC}"/>
              </a:ext>
            </a:extLst>
          </p:cNvPr>
          <p:cNvGraphicFramePr>
            <a:graphicFrameLocks noGrp="1"/>
          </p:cNvGraphicFramePr>
          <p:nvPr>
            <p:extLst>
              <p:ext uri="{D42A27DB-BD31-4B8C-83A1-F6EECF244321}">
                <p14:modId xmlns:p14="http://schemas.microsoft.com/office/powerpoint/2010/main" val="3724237275"/>
              </p:ext>
            </p:extLst>
          </p:nvPr>
        </p:nvGraphicFramePr>
        <p:xfrm>
          <a:off x="407124" y="1139042"/>
          <a:ext cx="11414761" cy="4820920"/>
        </p:xfrm>
        <a:graphic>
          <a:graphicData uri="http://schemas.openxmlformats.org/drawingml/2006/table">
            <a:tbl>
              <a:tblPr bandRow="1">
                <a:tableStyleId>{5C22544A-7EE6-4342-B048-85BDC9FD1C3A}</a:tableStyleId>
              </a:tblPr>
              <a:tblGrid>
                <a:gridCol w="3222590">
                  <a:extLst>
                    <a:ext uri="{9D8B030D-6E8A-4147-A177-3AD203B41FA5}">
                      <a16:colId xmlns:a16="http://schemas.microsoft.com/office/drawing/2014/main" val="3506283557"/>
                    </a:ext>
                  </a:extLst>
                </a:gridCol>
                <a:gridCol w="8192171">
                  <a:extLst>
                    <a:ext uri="{9D8B030D-6E8A-4147-A177-3AD203B41FA5}">
                      <a16:colId xmlns:a16="http://schemas.microsoft.com/office/drawing/2014/main" val="85109116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accent1"/>
                          </a:solidFill>
                          <a:latin typeface="Arial" panose="020B0604020202020204" pitchFamily="34" charset="0"/>
                          <a:cs typeface="Arial" panose="020B0604020202020204" pitchFamily="34" charset="0"/>
                        </a:rPr>
                        <a:t>Minimum Initial Investment</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 / $ 100,000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105585786"/>
                  </a:ext>
                </a:extLst>
              </a:tr>
              <a:tr h="370840">
                <a:tc>
                  <a:txBody>
                    <a:bodyPr/>
                    <a:lstStyle/>
                    <a:p>
                      <a:pPr algn="l"/>
                      <a:r>
                        <a:rPr lang="en-GB" sz="1200" b="1" i="0" dirty="0">
                          <a:solidFill>
                            <a:schemeClr val="accent1"/>
                          </a:solidFill>
                          <a:latin typeface="Arial" panose="020B0604020202020204" pitchFamily="34" charset="0"/>
                          <a:cs typeface="Arial" panose="020B0604020202020204" pitchFamily="34" charset="0"/>
                        </a:rPr>
                        <a:t>Share Classes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428750" indent="-1428750" algn="l">
                        <a:tabLst/>
                      </a:pPr>
                      <a:r>
                        <a:rPr lang="en-GB" sz="1200" dirty="0">
                          <a:latin typeface="Arial" panose="020B0604020202020204" pitchFamily="34" charset="0"/>
                          <a:cs typeface="Arial" panose="020B0604020202020204" pitchFamily="34" charset="0"/>
                        </a:rPr>
                        <a:t>Separate share classes for EUR and USD (otherwise identical)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48421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accent1"/>
                          </a:solidFill>
                          <a:latin typeface="Arial" panose="020B0604020202020204" pitchFamily="34" charset="0"/>
                          <a:cs typeface="Arial" panose="020B0604020202020204" pitchFamily="34" charset="0"/>
                        </a:rPr>
                        <a:t>Base Currency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GB" sz="1200" dirty="0">
                          <a:latin typeface="Arial" panose="020B0604020202020204" pitchFamily="34" charset="0"/>
                          <a:cs typeface="Arial" panose="020B0604020202020204" pitchFamily="34" charset="0"/>
                        </a:rPr>
                        <a:t>EUR and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105354485"/>
                  </a:ext>
                </a:extLst>
              </a:tr>
              <a:tr h="370840">
                <a:tc>
                  <a:txBody>
                    <a:bodyPr/>
                    <a:lstStyle/>
                    <a:p>
                      <a:pPr algn="l"/>
                      <a:r>
                        <a:rPr lang="en-GB" sz="1200" b="1" i="0" dirty="0">
                          <a:solidFill>
                            <a:schemeClr val="accent1"/>
                          </a:solidFill>
                          <a:latin typeface="Arial" panose="020B0604020202020204" pitchFamily="34" charset="0"/>
                          <a:cs typeface="Arial" panose="020B0604020202020204" pitchFamily="34" charset="0"/>
                        </a:rPr>
                        <a:t>Management Fee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1200" dirty="0">
                          <a:latin typeface="Arial" panose="020B0604020202020204" pitchFamily="34" charset="0"/>
                          <a:cs typeface="Arial" panose="020B0604020202020204" pitchFamily="34" charset="0"/>
                        </a:rPr>
                        <a:t>2% p.a.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1923456"/>
                  </a:ext>
                </a:extLst>
              </a:tr>
              <a:tr h="370840">
                <a:tc>
                  <a:txBody>
                    <a:bodyPr/>
                    <a:lstStyle/>
                    <a:p>
                      <a:pPr algn="l"/>
                      <a:r>
                        <a:rPr lang="en-GB" sz="1200" b="1" i="0" dirty="0">
                          <a:solidFill>
                            <a:schemeClr val="accent1"/>
                          </a:solidFill>
                          <a:latin typeface="Arial" panose="020B0604020202020204" pitchFamily="34" charset="0"/>
                          <a:cs typeface="Arial" panose="020B0604020202020204" pitchFamily="34" charset="0"/>
                        </a:rPr>
                        <a:t>Performance Fee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GB" sz="1200" dirty="0">
                          <a:latin typeface="Arial" panose="020B0604020202020204" pitchFamily="34" charset="0"/>
                          <a:cs typeface="Arial" panose="020B0604020202020204" pitchFamily="34" charset="0"/>
                        </a:rPr>
                        <a:t>20% above 6% hurdle (incl. high water mark)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34421627"/>
                  </a:ext>
                </a:extLst>
              </a:tr>
              <a:tr h="370840">
                <a:tc>
                  <a:txBody>
                    <a:bodyPr/>
                    <a:lstStyle/>
                    <a:p>
                      <a:pPr algn="l"/>
                      <a:r>
                        <a:rPr lang="en-GB" sz="1200" b="1" i="0" dirty="0">
                          <a:solidFill>
                            <a:schemeClr val="accent1"/>
                          </a:solidFill>
                          <a:latin typeface="Arial" panose="020B0604020202020204" pitchFamily="34" charset="0"/>
                          <a:cs typeface="Arial" panose="020B0604020202020204" pitchFamily="34" charset="0"/>
                        </a:rPr>
                        <a:t>Liquidity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1200" dirty="0">
                          <a:latin typeface="Arial" panose="020B0604020202020204" pitchFamily="34" charset="0"/>
                          <a:cs typeface="Arial" panose="020B0604020202020204" pitchFamily="34" charset="0"/>
                        </a:rPr>
                        <a:t>Quarterly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7876502"/>
                  </a:ext>
                </a:extLst>
              </a:tr>
              <a:tr h="370840">
                <a:tc>
                  <a:txBody>
                    <a:bodyPr/>
                    <a:lstStyle/>
                    <a:p>
                      <a:pPr algn="l"/>
                      <a:r>
                        <a:rPr lang="en-GB" sz="1200" b="1" i="0" dirty="0">
                          <a:solidFill>
                            <a:schemeClr val="accent1"/>
                          </a:solidFill>
                          <a:latin typeface="Arial" panose="020B0604020202020204" pitchFamily="34" charset="0"/>
                          <a:cs typeface="Arial" panose="020B0604020202020204" pitchFamily="34" charset="0"/>
                        </a:rPr>
                        <a:t>Notice Period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GB" sz="1200" dirty="0">
                          <a:latin typeface="Arial" panose="020B0604020202020204" pitchFamily="34" charset="0"/>
                          <a:cs typeface="Arial" panose="020B0604020202020204" pitchFamily="34" charset="0"/>
                        </a:rPr>
                        <a:t>30 days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569082714"/>
                  </a:ext>
                </a:extLst>
              </a:tr>
              <a:tr h="370840">
                <a:tc>
                  <a:txBody>
                    <a:bodyPr/>
                    <a:lstStyle/>
                    <a:p>
                      <a:pPr algn="l"/>
                      <a:r>
                        <a:rPr lang="en-GB" sz="1200" b="1" i="0" dirty="0">
                          <a:solidFill>
                            <a:schemeClr val="accent1"/>
                          </a:solidFill>
                          <a:latin typeface="Arial" panose="020B0604020202020204" pitchFamily="34" charset="0"/>
                          <a:cs typeface="Arial" panose="020B0604020202020204" pitchFamily="34" charset="0"/>
                        </a:rPr>
                        <a:t>Fund Type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Guernsey Qualifying Private Investment Fund (= accredited/professional investors only)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7440720"/>
                  </a:ext>
                </a:extLst>
              </a:tr>
              <a:tr h="370840">
                <a:tc>
                  <a:txBody>
                    <a:bodyPr/>
                    <a:lstStyle/>
                    <a:p>
                      <a:pPr algn="l"/>
                      <a:r>
                        <a:rPr lang="en-GB" sz="1200" b="1" i="0" dirty="0">
                          <a:solidFill>
                            <a:schemeClr val="accent1"/>
                          </a:solidFill>
                          <a:latin typeface="Arial" panose="020B0604020202020204" pitchFamily="34" charset="0"/>
                          <a:cs typeface="Arial" panose="020B0604020202020204" pitchFamily="34" charset="0"/>
                        </a:rPr>
                        <a:t>Administrator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l"/>
                      <a:r>
                        <a:rPr lang="en-GB" sz="1200" dirty="0">
                          <a:latin typeface="Arial" panose="020B0604020202020204" pitchFamily="34" charset="0"/>
                          <a:cs typeface="Arial" panose="020B0604020202020204" pitchFamily="34" charset="0"/>
                        </a:rPr>
                        <a:t>Beauvoir Corporate and Fund Services Limited, Guernsey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03519266"/>
                  </a:ext>
                </a:extLst>
              </a:tr>
              <a:tr h="370840">
                <a:tc>
                  <a:txBody>
                    <a:bodyPr/>
                    <a:lstStyle/>
                    <a:p>
                      <a:pPr algn="l"/>
                      <a:r>
                        <a:rPr lang="en-GB" sz="1200" b="1" i="0" dirty="0">
                          <a:solidFill>
                            <a:schemeClr val="accent1"/>
                          </a:solidFill>
                          <a:latin typeface="Arial" panose="020B0604020202020204" pitchFamily="34" charset="0"/>
                          <a:cs typeface="Arial" panose="020B0604020202020204" pitchFamily="34" charset="0"/>
                        </a:rPr>
                        <a:t>Custodian &amp; Depository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1200" dirty="0">
                          <a:latin typeface="Arial" panose="020B0604020202020204" pitchFamily="34" charset="0"/>
                          <a:cs typeface="Arial" panose="020B0604020202020204" pitchFamily="34" charset="0"/>
                        </a:rPr>
                        <a:t>Butterfield Bank (Guernsey) Limited, Guernsey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9120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accent1"/>
                          </a:solidFill>
                          <a:latin typeface="Arial" panose="020B0604020202020204" pitchFamily="34" charset="0"/>
                          <a:cs typeface="Arial" panose="020B0604020202020204" pitchFamily="34" charset="0"/>
                        </a:rPr>
                        <a:t>Auditor</a:t>
                      </a:r>
                      <a:endParaRPr lang="en-GB" sz="1200" b="1" i="0" kern="1200" dirty="0">
                        <a:solidFill>
                          <a:schemeClr val="accent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Grant Thornton Limited, Guernsey</a:t>
                      </a:r>
                      <a:endParaRPr lang="en-GB" sz="1200" kern="1200" dirty="0">
                        <a:solidFill>
                          <a:schemeClr val="dk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1324949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accent1"/>
                          </a:solidFill>
                          <a:latin typeface="Arial" panose="020B0604020202020204" pitchFamily="34" charset="0"/>
                          <a:ea typeface="+mn-ea"/>
                          <a:cs typeface="Arial" panose="020B0604020202020204" pitchFamily="34" charset="0"/>
                        </a:rPr>
                        <a:t>Legal Counsel</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Carey Olsen, Guernsey</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2226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accent1"/>
                          </a:solidFill>
                          <a:latin typeface="Arial" panose="020B0604020202020204" pitchFamily="34" charset="0"/>
                          <a:ea typeface="+mn-ea"/>
                          <a:cs typeface="Arial" panose="020B0604020202020204" pitchFamily="34" charset="0"/>
                        </a:rPr>
                        <a:t>Regulator</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Guernsey Financial Services Commission (GFSC)</a:t>
                      </a:r>
                      <a:endParaRPr lang="en-GB" sz="1200" kern="1200" dirty="0">
                        <a:solidFill>
                          <a:schemeClr val="dk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053234496"/>
                  </a:ext>
                </a:extLst>
              </a:tr>
            </a:tbl>
          </a:graphicData>
        </a:graphic>
      </p:graphicFrame>
      <p:sp>
        <p:nvSpPr>
          <p:cNvPr id="3" name="TextBox 2">
            <a:extLst>
              <a:ext uri="{FF2B5EF4-FFF2-40B4-BE49-F238E27FC236}">
                <a16:creationId xmlns:a16="http://schemas.microsoft.com/office/drawing/2014/main" id="{EF5DC33B-8547-44C7-5727-CD784EC96D0E}"/>
              </a:ext>
            </a:extLst>
          </p:cNvPr>
          <p:cNvSpPr txBox="1"/>
          <p:nvPr/>
        </p:nvSpPr>
        <p:spPr>
          <a:xfrm>
            <a:off x="407124" y="6074876"/>
            <a:ext cx="10189008" cy="246221"/>
          </a:xfrm>
          <a:prstGeom prst="rect">
            <a:avLst/>
          </a:prstGeom>
          <a:noFill/>
        </p:spPr>
        <p:txBody>
          <a:bodyPr wrap="none" rtlCol="0">
            <a:spAutoFit/>
          </a:bodyPr>
          <a:lstStyle/>
          <a:p>
            <a:r>
              <a:rPr lang="en-GB" sz="1000" dirty="0">
                <a:cs typeface="Arial" panose="020B0604020202020204" pitchFamily="34" charset="0"/>
              </a:rPr>
              <a:t>* Feeder fund does not levy any additional management fees; Sarnia Asset Management is paid through a fee-splitting agreement with the Liechtenstein fund administrator entity.</a:t>
            </a:r>
            <a:endParaRPr lang="en-US" sz="1000" dirty="0"/>
          </a:p>
        </p:txBody>
      </p:sp>
    </p:spTree>
    <p:extLst>
      <p:ext uri="{BB962C8B-B14F-4D97-AF65-F5344CB8AC3E}">
        <p14:creationId xmlns:p14="http://schemas.microsoft.com/office/powerpoint/2010/main" val="252011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D4CA-7522-60C2-082E-BAB9F688F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A6563-9996-245A-3F19-170E7A2FA878}"/>
              </a:ext>
            </a:extLst>
          </p:cNvPr>
          <p:cNvSpPr>
            <a:spLocks noGrp="1"/>
          </p:cNvSpPr>
          <p:nvPr>
            <p:ph type="title"/>
          </p:nvPr>
        </p:nvSpPr>
        <p:spPr/>
        <p:txBody>
          <a:bodyPr/>
          <a:lstStyle/>
          <a:p>
            <a:r>
              <a:rPr lang="en-GB" b="0" dirty="0"/>
              <a:t>Why I created this fund</a:t>
            </a:r>
          </a:p>
        </p:txBody>
      </p:sp>
      <p:pic>
        <p:nvPicPr>
          <p:cNvPr id="7" name="Picture 6" descr="A person in a suit&#10;&#10;Description automatically generated">
            <a:extLst>
              <a:ext uri="{FF2B5EF4-FFF2-40B4-BE49-F238E27FC236}">
                <a16:creationId xmlns:a16="http://schemas.microsoft.com/office/drawing/2014/main" id="{0B1E5B92-11CF-07CE-7BBD-5246032ED434}"/>
              </a:ext>
            </a:extLst>
          </p:cNvPr>
          <p:cNvPicPr>
            <a:picLocks noChangeAspect="1"/>
          </p:cNvPicPr>
          <p:nvPr/>
        </p:nvPicPr>
        <p:blipFill>
          <a:blip r:embed="rId2"/>
          <a:srcRect l="14661" t="890" r="12411" b="26182"/>
          <a:stretch>
            <a:fillRect/>
          </a:stretch>
        </p:blipFill>
        <p:spPr>
          <a:xfrm>
            <a:off x="0" y="1036240"/>
            <a:ext cx="3094671" cy="2464986"/>
          </a:xfrm>
          <a:prstGeom prst="rect">
            <a:avLst/>
          </a:prstGeom>
        </p:spPr>
      </p:pic>
      <p:sp>
        <p:nvSpPr>
          <p:cNvPr id="8" name="TextBox 7">
            <a:extLst>
              <a:ext uri="{FF2B5EF4-FFF2-40B4-BE49-F238E27FC236}">
                <a16:creationId xmlns:a16="http://schemas.microsoft.com/office/drawing/2014/main" id="{EE37F0FB-F4A9-C7AA-C214-F27E11A0CC49}"/>
              </a:ext>
            </a:extLst>
          </p:cNvPr>
          <p:cNvSpPr txBox="1"/>
          <p:nvPr/>
        </p:nvSpPr>
        <p:spPr>
          <a:xfrm>
            <a:off x="3382339" y="1036240"/>
            <a:ext cx="8272850" cy="5378208"/>
          </a:xfrm>
          <a:prstGeom prst="rect">
            <a:avLst/>
          </a:prstGeom>
          <a:noFill/>
        </p:spPr>
        <p:txBody>
          <a:bodyPr wrap="square" numCol="2" spcCol="360000" rtlCol="0">
            <a:noAutofit/>
          </a:bodyPr>
          <a:lstStyle/>
          <a:p>
            <a:pPr>
              <a:spcAft>
                <a:spcPts val="600"/>
              </a:spcAft>
            </a:pPr>
            <a:r>
              <a:rPr lang="en-GB" sz="1200" dirty="0">
                <a:latin typeface="Arial" panose="020B0604020202020204" pitchFamily="34" charset="0"/>
                <a:cs typeface="Arial" panose="020B0604020202020204" pitchFamily="34" charset="0"/>
              </a:rPr>
              <a:t>Dear Reader,</a:t>
            </a:r>
          </a:p>
          <a:p>
            <a:pPr>
              <a:spcAft>
                <a:spcPts val="600"/>
              </a:spcAft>
            </a:pPr>
            <a:r>
              <a:rPr lang="en-GB" sz="1200" dirty="0">
                <a:latin typeface="Arial" panose="020B0604020202020204" pitchFamily="34" charset="0"/>
                <a:cs typeface="Arial" panose="020B0604020202020204" pitchFamily="34" charset="0"/>
              </a:rPr>
              <a:t>In 2010, I published a report about a </a:t>
            </a:r>
            <a:r>
              <a:rPr lang="en-GB" sz="1200" b="1" dirty="0">
                <a:solidFill>
                  <a:schemeClr val="accent1"/>
                </a:solidFill>
                <a:latin typeface="Arial" panose="020B0604020202020204" pitchFamily="34" charset="0"/>
                <a:cs typeface="Arial" panose="020B0604020202020204" pitchFamily="34" charset="0"/>
              </a:rPr>
              <a:t>market-leading </a:t>
            </a:r>
            <a:br>
              <a:rPr lang="en-GB" sz="1200" b="1" dirty="0">
                <a:solidFill>
                  <a:schemeClr val="accent1"/>
                </a:solidFill>
                <a:latin typeface="Arial" panose="020B0604020202020204" pitchFamily="34" charset="0"/>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but little-known European software company</a:t>
            </a:r>
            <a:r>
              <a:rPr lang="en-GB" sz="1200" dirty="0">
                <a:solidFill>
                  <a:schemeClr val="accent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that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I believed to have the potential to multiply in value.</a:t>
            </a:r>
          </a:p>
          <a:p>
            <a:pPr>
              <a:spcAft>
                <a:spcPts val="600"/>
              </a:spcAft>
            </a:pPr>
            <a:r>
              <a:rPr lang="en-GB" sz="1200" dirty="0">
                <a:latin typeface="Arial" panose="020B0604020202020204" pitchFamily="34" charset="0"/>
                <a:cs typeface="Arial" panose="020B0604020202020204" pitchFamily="34" charset="0"/>
              </a:rPr>
              <a:t>I didn’t have the patience to stick to the position, nor did any other investor I know…Except one!</a:t>
            </a:r>
          </a:p>
          <a:p>
            <a:pPr>
              <a:spcAft>
                <a:spcPts val="600"/>
              </a:spcAft>
            </a:pPr>
            <a:r>
              <a:rPr lang="en-GB" sz="1200" b="1" dirty="0">
                <a:solidFill>
                  <a:schemeClr val="accent1"/>
                </a:solidFill>
                <a:latin typeface="Arial" panose="020B0604020202020204" pitchFamily="34" charset="0"/>
                <a:cs typeface="Arial" panose="020B0604020202020204" pitchFamily="34" charset="0"/>
              </a:rPr>
              <a:t>Michael Steindler</a:t>
            </a:r>
            <a:r>
              <a:rPr lang="en-GB" sz="1200" dirty="0">
                <a:solidFill>
                  <a:schemeClr val="accent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saw the investment through, and with some of his position achieved nearly a 100x return.</a:t>
            </a:r>
          </a:p>
          <a:p>
            <a:pPr>
              <a:spcAft>
                <a:spcPts val="600"/>
              </a:spcAft>
            </a:pPr>
            <a:r>
              <a:rPr lang="en-GB" sz="1200" dirty="0">
                <a:latin typeface="Arial" panose="020B0604020202020204" pitchFamily="34" charset="0"/>
                <a:cs typeface="Arial" panose="020B0604020202020204" pitchFamily="34" charset="0"/>
              </a:rPr>
              <a:t>His investment track record is unique: </a:t>
            </a:r>
          </a:p>
          <a:p>
            <a:pPr marL="171450" indent="-171450">
              <a:spcAft>
                <a:spcPts val="600"/>
              </a:spcAft>
              <a:buFontTx/>
              <a:buChar char="-"/>
            </a:pPr>
            <a:r>
              <a:rPr lang="en-GB" sz="1200" b="1" dirty="0">
                <a:solidFill>
                  <a:schemeClr val="accent1"/>
                </a:solidFill>
                <a:latin typeface="Arial" panose="020B0604020202020204" pitchFamily="34" charset="0"/>
                <a:cs typeface="Arial" panose="020B0604020202020204" pitchFamily="34" charset="0"/>
              </a:rPr>
              <a:t>From 2000-2022, his personal portfolio grew at over 25% p.a. for a 250x return.</a:t>
            </a:r>
            <a:endParaRPr lang="en-GB" sz="1200" dirty="0">
              <a:solidFill>
                <a:schemeClr val="accent1"/>
              </a:solidFill>
              <a:latin typeface="Arial" panose="020B0604020202020204" pitchFamily="34" charset="0"/>
              <a:cs typeface="Arial" panose="020B0604020202020204" pitchFamily="34" charset="0"/>
            </a:endParaRPr>
          </a:p>
          <a:p>
            <a:pPr marL="171450" indent="-171450">
              <a:spcAft>
                <a:spcPts val="600"/>
              </a:spcAft>
              <a:buFontTx/>
              <a:buChar char="-"/>
            </a:pPr>
            <a:r>
              <a:rPr lang="en-GB" sz="1200" b="1" dirty="0">
                <a:solidFill>
                  <a:schemeClr val="accent1"/>
                </a:solidFill>
                <a:latin typeface="Arial" panose="020B0604020202020204" pitchFamily="34" charset="0"/>
                <a:cs typeface="Arial" panose="020B0604020202020204" pitchFamily="34" charset="0"/>
              </a:rPr>
              <a:t>His strategy had a weak period in 2023/24 but returned to strength in 2025 with +21.8%.</a:t>
            </a:r>
          </a:p>
          <a:p>
            <a:pPr marL="171450" indent="-171450">
              <a:spcAft>
                <a:spcPts val="600"/>
              </a:spcAft>
              <a:buFontTx/>
              <a:buChar char="-"/>
            </a:pPr>
            <a:r>
              <a:rPr lang="en-GB" sz="1200" b="1" dirty="0">
                <a:solidFill>
                  <a:schemeClr val="accent1"/>
                </a:solidFill>
                <a:latin typeface="Arial" panose="020B0604020202020204" pitchFamily="34" charset="0"/>
                <a:cs typeface="Arial" panose="020B0604020202020204" pitchFamily="34" charset="0"/>
              </a:rPr>
              <a:t>Since 2000, Michael’s strategy had positive returns during all 5- and 10-year periods.</a:t>
            </a:r>
            <a:endParaRPr lang="en-GB" sz="1200" b="1" dirty="0">
              <a:latin typeface="Arial" panose="020B0604020202020204" pitchFamily="34" charset="0"/>
              <a:cs typeface="Arial" panose="020B0604020202020204" pitchFamily="34" charset="0"/>
            </a:endParaRPr>
          </a:p>
          <a:p>
            <a:pPr>
              <a:spcAft>
                <a:spcPts val="600"/>
              </a:spcAft>
            </a:pPr>
            <a:r>
              <a:rPr lang="en-GB" sz="1200" dirty="0">
                <a:latin typeface="Arial" panose="020B0604020202020204" pitchFamily="34" charset="0"/>
                <a:cs typeface="Arial" panose="020B0604020202020204" pitchFamily="34" charset="0"/>
              </a:rPr>
              <a:t>This is an audited track record achieved with real money.</a:t>
            </a:r>
          </a:p>
          <a:p>
            <a:pPr>
              <a:spcAft>
                <a:spcPts val="600"/>
              </a:spcAft>
            </a:pPr>
            <a:r>
              <a:rPr lang="en-GB" sz="1200" dirty="0">
                <a:latin typeface="Arial" panose="020B0604020202020204" pitchFamily="34" charset="0"/>
                <a:cs typeface="Arial" panose="020B0604020202020204" pitchFamily="34" charset="0"/>
              </a:rPr>
              <a:t>For nearly two decades, Michael and I have worked together to explore investment ideas. We have now formalised our relationship to bring his wealth building skills to a global audience. </a:t>
            </a:r>
            <a:r>
              <a:rPr lang="en-GB" sz="1200" b="1" dirty="0">
                <a:solidFill>
                  <a:schemeClr val="accent1"/>
                </a:solidFill>
                <a:latin typeface="Arial" panose="020B0604020202020204" pitchFamily="34" charset="0"/>
                <a:cs typeface="Arial" panose="020B0604020202020204" pitchFamily="34" charset="0"/>
              </a:rPr>
              <a:t>We have created the </a:t>
            </a:r>
            <a:br>
              <a:rPr lang="en-GB" sz="1200" b="1" dirty="0">
                <a:latin typeface="Arial" panose="020B0604020202020204" pitchFamily="34" charset="0"/>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Sarnia GLOBAL ALPHA Fund to give investors from around the world access to the investment entity through which Michael manages his personal wealth.</a:t>
            </a:r>
          </a:p>
          <a:p>
            <a:pPr>
              <a:spcAft>
                <a:spcPts val="600"/>
              </a:spcAft>
            </a:pPr>
            <a:endParaRPr lang="en-GB" sz="1200" dirty="0">
              <a:latin typeface="Arial" panose="020B0604020202020204" pitchFamily="34" charset="0"/>
              <a:cs typeface="Arial" panose="020B0604020202020204" pitchFamily="34" charset="0"/>
            </a:endParaRPr>
          </a:p>
          <a:p>
            <a:pPr>
              <a:spcAft>
                <a:spcPts val="600"/>
              </a:spcAft>
            </a:pPr>
            <a:r>
              <a:rPr lang="en-GB" sz="1200" dirty="0">
                <a:latin typeface="Arial" panose="020B0604020202020204" pitchFamily="34" charset="0"/>
                <a:cs typeface="Arial" panose="020B0604020202020204" pitchFamily="34" charset="0"/>
              </a:rPr>
              <a:t>Michael manages the portfolio (a job that requires 24/7 attention), and I contribute new investment ideas (using my sprawling global network).</a:t>
            </a:r>
          </a:p>
          <a:p>
            <a:pPr>
              <a:spcAft>
                <a:spcPts val="600"/>
              </a:spcAft>
            </a:pPr>
            <a:r>
              <a:rPr lang="en-GB" sz="1200" dirty="0">
                <a:latin typeface="Arial" panose="020B0604020202020204" pitchFamily="34" charset="0"/>
                <a:cs typeface="Arial" panose="020B0604020202020204" pitchFamily="34" charset="0"/>
              </a:rPr>
              <a:t>This fund is for investors who are looking for a </a:t>
            </a:r>
            <a:r>
              <a:rPr lang="en-GB" sz="1200" b="1" dirty="0">
                <a:solidFill>
                  <a:schemeClr val="accent1"/>
                </a:solidFill>
                <a:latin typeface="Arial" panose="020B0604020202020204" pitchFamily="34" charset="0"/>
                <a:cs typeface="Arial" panose="020B0604020202020204" pitchFamily="34" charset="0"/>
              </a:rPr>
              <a:t>20% p.a. target return.</a:t>
            </a:r>
            <a:r>
              <a:rPr lang="en-GB" sz="1200" dirty="0">
                <a:latin typeface="Arial" panose="020B0604020202020204" pitchFamily="34" charset="0"/>
                <a:cs typeface="Arial" panose="020B0604020202020204" pitchFamily="34" charset="0"/>
              </a:rPr>
              <a:t> Investments in the fund can be redeemed quarterly, but we would like to have co-investors who </a:t>
            </a:r>
            <a:r>
              <a:rPr lang="en-GB" sz="1200" b="1" dirty="0">
                <a:solidFill>
                  <a:schemeClr val="accent1"/>
                </a:solidFill>
                <a:latin typeface="Arial" panose="020B0604020202020204" pitchFamily="34" charset="0"/>
                <a:cs typeface="Arial" panose="020B0604020202020204" pitchFamily="34" charset="0"/>
              </a:rPr>
              <a:t>invest with at least a three-year horizon</a:t>
            </a:r>
            <a:r>
              <a:rPr lang="en-GB" sz="1200" dirty="0">
                <a:solidFill>
                  <a:schemeClr val="accent1"/>
                </a:solidFill>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a:t>
            </a:r>
          </a:p>
          <a:p>
            <a:pPr>
              <a:spcAft>
                <a:spcPts val="600"/>
              </a:spcAft>
            </a:pPr>
            <a:r>
              <a:rPr lang="en-GB" sz="1200" dirty="0">
                <a:latin typeface="Arial" panose="020B0604020202020204" pitchFamily="34" charset="0"/>
                <a:cs typeface="Arial" panose="020B0604020202020204" pitchFamily="34" charset="0"/>
              </a:rPr>
              <a:t>Sarnia Asset Management is a licensed fund management company based in Guernsey, a top-grade finance jurisdiction. I founded the company because I wanted to be able to create the right fund structure for this purpose, and to have </a:t>
            </a:r>
            <a:r>
              <a:rPr lang="en-GB" sz="1200" b="1" dirty="0">
                <a:solidFill>
                  <a:schemeClr val="accent1"/>
                </a:solidFill>
                <a:latin typeface="Arial" panose="020B0604020202020204" pitchFamily="34" charset="0"/>
                <a:cs typeface="Arial" panose="020B0604020202020204" pitchFamily="34" charset="0"/>
              </a:rPr>
              <a:t>full control over what we offer</a:t>
            </a:r>
            <a:r>
              <a:rPr lang="en-GB" sz="1200" dirty="0">
                <a:latin typeface="Arial" panose="020B0604020202020204" pitchFamily="34" charset="0"/>
                <a:cs typeface="Arial" panose="020B0604020202020204" pitchFamily="34" charset="0"/>
              </a:rPr>
              <a:t>. You can now use the Sarnia GLOBAL ALPHA Fund to </a:t>
            </a:r>
            <a:r>
              <a:rPr lang="en-GB" sz="1200" b="1" dirty="0">
                <a:solidFill>
                  <a:schemeClr val="accent1"/>
                </a:solidFill>
                <a:latin typeface="Arial" panose="020B0604020202020204" pitchFamily="34" charset="0"/>
                <a:cs typeface="Arial" panose="020B0604020202020204" pitchFamily="34" charset="0"/>
              </a:rPr>
              <a:t>build your nest-egg and grow your wealth</a:t>
            </a:r>
            <a:r>
              <a:rPr lang="en-GB" sz="1200" dirty="0">
                <a:latin typeface="Arial" panose="020B0604020202020204" pitchFamily="34" charset="0"/>
                <a:cs typeface="Arial" panose="020B0604020202020204" pitchFamily="34" charset="0"/>
              </a:rPr>
              <a:t>.</a:t>
            </a:r>
          </a:p>
          <a:p>
            <a:pPr>
              <a:spcAft>
                <a:spcPts val="600"/>
              </a:spcAft>
            </a:pPr>
            <a:r>
              <a:rPr lang="en-GB" sz="1200" dirty="0">
                <a:latin typeface="Arial" panose="020B0604020202020204" pitchFamily="34" charset="0"/>
                <a:cs typeface="Arial" panose="020B0604020202020204" pitchFamily="34" charset="0"/>
              </a:rPr>
              <a:t>I cannot guarantee Michael’s future results – but his past performance is promising. </a:t>
            </a:r>
          </a:p>
          <a:p>
            <a:pPr>
              <a:spcAft>
                <a:spcPts val="600"/>
              </a:spcAft>
            </a:pPr>
            <a:r>
              <a:rPr lang="en-GB" sz="1200" dirty="0">
                <a:latin typeface="Arial" panose="020B0604020202020204" pitchFamily="34" charset="0"/>
                <a:cs typeface="Arial" panose="020B0604020202020204" pitchFamily="34" charset="0"/>
              </a:rPr>
              <a:t>The </a:t>
            </a:r>
            <a:r>
              <a:rPr lang="en-GB" sz="1200" b="1" dirty="0">
                <a:solidFill>
                  <a:schemeClr val="accent1"/>
                </a:solidFill>
                <a:latin typeface="Arial" panose="020B0604020202020204" pitchFamily="34" charset="0"/>
                <a:cs typeface="Arial" panose="020B0604020202020204" pitchFamily="34" charset="0"/>
              </a:rPr>
              <a:t>minimum investment is €/$ 100,000</a:t>
            </a:r>
            <a:r>
              <a:rPr lang="en-GB" sz="1200" dirty="0">
                <a:latin typeface="Arial" panose="020B0604020202020204" pitchFamily="34" charset="0"/>
                <a:cs typeface="Arial" panose="020B0604020202020204" pitchFamily="34" charset="0"/>
              </a:rPr>
              <a:t> and we can accept investors from the EU, the US, Switzerland, and 80+ other countries.</a:t>
            </a:r>
          </a:p>
          <a:p>
            <a:pPr>
              <a:spcAft>
                <a:spcPts val="600"/>
              </a:spcAft>
            </a:pPr>
            <a:r>
              <a:rPr lang="en-GB" sz="1200" dirty="0">
                <a:latin typeface="Arial" panose="020B0604020202020204" pitchFamily="34" charset="0"/>
                <a:cs typeface="Arial" panose="020B0604020202020204" pitchFamily="34" charset="0"/>
              </a:rPr>
              <a:t>Please </a:t>
            </a:r>
            <a:r>
              <a:rPr lang="en-GB" sz="1200" b="1" dirty="0">
                <a:solidFill>
                  <a:schemeClr val="accent1"/>
                </a:solidFill>
                <a:latin typeface="Arial" panose="020B0604020202020204" pitchFamily="34" charset="0"/>
                <a:cs typeface="Arial" panose="020B0604020202020204" pitchFamily="34" charset="0"/>
              </a:rPr>
              <a:t>do reach out</a:t>
            </a:r>
            <a:r>
              <a:rPr lang="en-GB" sz="1200" dirty="0">
                <a:latin typeface="Arial" panose="020B0604020202020204" pitchFamily="34" charset="0"/>
                <a:cs typeface="Arial" panose="020B0604020202020204" pitchFamily="34" charset="0"/>
              </a:rPr>
              <a:t> if you have any questions – we are here to help!</a:t>
            </a:r>
          </a:p>
          <a:p>
            <a:pPr>
              <a:spcAft>
                <a:spcPts val="600"/>
              </a:spcAft>
            </a:pPr>
            <a:r>
              <a:rPr lang="en-GB" sz="1200" dirty="0">
                <a:latin typeface="Arial" panose="020B0604020202020204" pitchFamily="34" charset="0"/>
                <a:cs typeface="Arial" panose="020B0604020202020204" pitchFamily="34" charset="0"/>
              </a:rPr>
              <a:t>Regards,</a:t>
            </a:r>
          </a:p>
          <a:p>
            <a:r>
              <a:rPr lang="en-GB" sz="1200" b="1" dirty="0">
                <a:solidFill>
                  <a:schemeClr val="accent1"/>
                </a:solidFill>
                <a:latin typeface="Arial" panose="020B0604020202020204" pitchFamily="34" charset="0"/>
                <a:cs typeface="Arial" panose="020B0604020202020204" pitchFamily="34" charset="0"/>
              </a:rPr>
              <a:t>Swen Lorenz, </a:t>
            </a:r>
            <a:br>
              <a:rPr lang="en-GB" sz="1200" b="1" dirty="0">
                <a:solidFill>
                  <a:schemeClr val="accent1"/>
                </a:solidFill>
                <a:latin typeface="Arial" panose="020B0604020202020204" pitchFamily="34" charset="0"/>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CEO, Sarnia Asset Management</a:t>
            </a:r>
            <a:endParaRPr lang="en-GB" sz="1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27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AA9A1B-0B62-3925-CDEF-FF54F17FD6FC}"/>
              </a:ext>
            </a:extLst>
          </p:cNvPr>
          <p:cNvSpPr/>
          <p:nvPr/>
        </p:nvSpPr>
        <p:spPr>
          <a:xfrm>
            <a:off x="-1" y="1252537"/>
            <a:ext cx="3368049" cy="11171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10D885B7-F1A9-F486-D05A-47CB0F88841A}"/>
              </a:ext>
            </a:extLst>
          </p:cNvPr>
          <p:cNvCxnSpPr>
            <a:cxnSpLocks/>
          </p:cNvCxnSpPr>
          <p:nvPr/>
        </p:nvCxnSpPr>
        <p:spPr>
          <a:xfrm>
            <a:off x="3286408" y="1252537"/>
            <a:ext cx="0" cy="4919663"/>
          </a:xfrm>
          <a:prstGeom prst="line">
            <a:avLst/>
          </a:prstGeom>
          <a:ln>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4E89F12-BCCC-1D29-395F-FE29A953B4AA}"/>
              </a:ext>
            </a:extLst>
          </p:cNvPr>
          <p:cNvSpPr>
            <a:spLocks noGrp="1"/>
          </p:cNvSpPr>
          <p:nvPr>
            <p:ph type="title"/>
          </p:nvPr>
        </p:nvSpPr>
        <p:spPr>
          <a:xfrm>
            <a:off x="407125" y="271145"/>
            <a:ext cx="8749938" cy="395061"/>
          </a:xfrm>
        </p:spPr>
        <p:txBody>
          <a:bodyPr/>
          <a:lstStyle/>
          <a:p>
            <a:r>
              <a:rPr lang="en-US" sz="2400" b="0" dirty="0">
                <a:solidFill>
                  <a:schemeClr val="bg1"/>
                </a:solidFill>
              </a:rPr>
              <a:t>Questions – Do not hesitate to reach out to us!</a:t>
            </a:r>
          </a:p>
        </p:txBody>
      </p:sp>
      <p:sp>
        <p:nvSpPr>
          <p:cNvPr id="16" name="Rectangle 15">
            <a:extLst>
              <a:ext uri="{FF2B5EF4-FFF2-40B4-BE49-F238E27FC236}">
                <a16:creationId xmlns:a16="http://schemas.microsoft.com/office/drawing/2014/main" id="{325F9FC8-7D09-7832-8D42-2B83E6E13740}"/>
              </a:ext>
            </a:extLst>
          </p:cNvPr>
          <p:cNvSpPr/>
          <p:nvPr/>
        </p:nvSpPr>
        <p:spPr>
          <a:xfrm>
            <a:off x="3548002" y="1256317"/>
            <a:ext cx="8110595" cy="4785926"/>
          </a:xfrm>
          <a:prstGeom prst="rect">
            <a:avLst/>
          </a:prstGeom>
        </p:spPr>
        <p:txBody>
          <a:bodyPr wrap="square" lIns="0" tIns="0" rIns="0" bIns="0">
            <a:spAutoFit/>
          </a:bodyPr>
          <a:lstStyle/>
          <a:p>
            <a:r>
              <a:rPr lang="en-GB" sz="1400" b="1" dirty="0">
                <a:solidFill>
                  <a:schemeClr val="accent1"/>
                </a:solidFill>
                <a:latin typeface="Arial" panose="020B0604020202020204" pitchFamily="34" charset="0"/>
                <a:cs typeface="Arial" panose="020B0604020202020204" pitchFamily="34" charset="0"/>
              </a:rPr>
              <a:t>Disclaimer</a:t>
            </a:r>
          </a:p>
          <a:p>
            <a:endParaRPr lang="en-GB" sz="1100" b="1" dirty="0">
              <a:solidFill>
                <a:schemeClr val="accent1"/>
              </a:solidFill>
              <a:latin typeface="Arial" panose="020B0604020202020204" pitchFamily="34" charset="0"/>
              <a:cs typeface="Arial" panose="020B0604020202020204" pitchFamily="34" charset="0"/>
            </a:endParaRPr>
          </a:p>
          <a:p>
            <a:r>
              <a:rPr lang="en-GB" sz="1100" dirty="0">
                <a:solidFill>
                  <a:schemeClr val="accent1"/>
                </a:solidFill>
                <a:latin typeface="Arial" panose="020B0604020202020204" pitchFamily="34" charset="0"/>
                <a:cs typeface="Arial" panose="020B0604020202020204" pitchFamily="34" charset="0"/>
              </a:rPr>
              <a:t>This presentation is provided to you on a confidential basis for your general information only. It is not a solicitation or an offer to buy or sell any financial instruments, nor is it an invitation or inducement to engage in investment activity and should not be construed as such. This document is intended only for the person to whom it is issued by Sarnia Asset Management Limited. </a:t>
            </a:r>
            <a:r>
              <a:rPr lang="en-GB" sz="1100" dirty="0">
                <a:solidFill>
                  <a:schemeClr val="accent1"/>
                </a:solidFill>
              </a:rPr>
              <a:t>Participation in any fund or investment product sponsored, advised or managed by Sarnia Asset Management Limited will only be offered pursuant to the terms of detailed documentation relating thereto and only to the extent that such offer is in compliance with applicable law in the jurisdiction in which such offer is made. No public offering of securities is being made, and this presentation is not for circulation or onward communication to any person in any jurisdiction in which it is unlawful for such person to make such a communication. Persons receiving this presentation are required to inform themselves about, and comply with, any restrictions in their relevant jurisdiction. No information contained in this presentation should be deemed to constitute the provision of financial, investment, accounting, tax, legal or other professional advice in any way.</a:t>
            </a:r>
            <a:endParaRPr lang="en-GB" sz="1100" dirty="0">
              <a:solidFill>
                <a:schemeClr val="accent1"/>
              </a:solidFill>
              <a:latin typeface="Arial" panose="020B0604020202020204" pitchFamily="34" charset="0"/>
              <a:cs typeface="Arial" panose="020B0604020202020204" pitchFamily="34" charset="0"/>
            </a:endParaRPr>
          </a:p>
          <a:p>
            <a:endParaRPr lang="en-GB" sz="1100" dirty="0">
              <a:solidFill>
                <a:schemeClr val="accent1"/>
              </a:solidFill>
              <a:latin typeface="Arial" panose="020B0604020202020204" pitchFamily="34" charset="0"/>
              <a:cs typeface="Arial" panose="020B0604020202020204" pitchFamily="34" charset="0"/>
            </a:endParaRPr>
          </a:p>
          <a:p>
            <a:r>
              <a:rPr lang="en-GB" sz="1100" dirty="0">
                <a:solidFill>
                  <a:schemeClr val="accent1"/>
                </a:solidFill>
                <a:latin typeface="Arial" panose="020B0604020202020204" pitchFamily="34" charset="0"/>
                <a:cs typeface="Arial" panose="020B0604020202020204" pitchFamily="34" charset="0"/>
              </a:rPr>
              <a:t>It may not be reproduced either in whole or in part </a:t>
            </a:r>
            <a:r>
              <a:rPr lang="en-GB" sz="1100">
                <a:solidFill>
                  <a:schemeClr val="accent1"/>
                </a:solidFill>
                <a:latin typeface="Arial" panose="020B0604020202020204" pitchFamily="34" charset="0"/>
                <a:cs typeface="Arial" panose="020B0604020202020204" pitchFamily="34" charset="0"/>
              </a:rPr>
              <a:t>without the written </a:t>
            </a:r>
            <a:r>
              <a:rPr lang="en-GB" sz="1100" dirty="0">
                <a:solidFill>
                  <a:schemeClr val="accent1"/>
                </a:solidFill>
                <a:latin typeface="Arial" panose="020B0604020202020204" pitchFamily="34" charset="0"/>
                <a:cs typeface="Arial" panose="020B0604020202020204" pitchFamily="34" charset="0"/>
              </a:rPr>
              <a:t>permission of Sarnia Asset Management Limited. Sarnia Asset Management Limited is licensed by the Guernsey Financial Services Commission. Sarnia Asset Management (UK) Limited is an appointed representative of Varramore Partners Limited which is authorised and regulated by the Financial Conduct Authority in the United Kingdom.</a:t>
            </a:r>
          </a:p>
          <a:p>
            <a:endParaRPr lang="en-GB" sz="1100" dirty="0">
              <a:solidFill>
                <a:schemeClr val="accent1"/>
              </a:solidFill>
              <a:latin typeface="Arial" panose="020B0604020202020204" pitchFamily="34" charset="0"/>
              <a:cs typeface="Arial" panose="020B0604020202020204" pitchFamily="34" charset="0"/>
            </a:endParaRPr>
          </a:p>
          <a:p>
            <a:r>
              <a:rPr lang="en-GB" sz="1100" dirty="0">
                <a:solidFill>
                  <a:schemeClr val="accent1"/>
                </a:solidFill>
                <a:latin typeface="Arial" panose="020B0604020202020204" pitchFamily="34" charset="0"/>
                <a:cs typeface="Arial" panose="020B0604020202020204" pitchFamily="34" charset="0"/>
              </a:rPr>
              <a:t>For accredited investors/professional clients only. Not to be distributed to retail clients. Past performance is no indicator of future performance. Capital at risk.</a:t>
            </a:r>
          </a:p>
          <a:p>
            <a:endParaRPr lang="en-GB" sz="1100" dirty="0">
              <a:solidFill>
                <a:schemeClr val="accent1"/>
              </a:solidFill>
              <a:latin typeface="Arial" panose="020B0604020202020204" pitchFamily="34" charset="0"/>
              <a:cs typeface="Arial" panose="020B0604020202020204" pitchFamily="34" charset="0"/>
            </a:endParaRPr>
          </a:p>
          <a:p>
            <a:r>
              <a:rPr lang="en-GB" sz="1100" dirty="0">
                <a:solidFill>
                  <a:schemeClr val="accent1"/>
                </a:solidFill>
                <a:latin typeface="Arial" panose="020B0604020202020204" pitchFamily="34" charset="0"/>
                <a:cs typeface="Arial" panose="020B0604020202020204" pitchFamily="34" charset="0"/>
              </a:rPr>
              <a:t>This presentation may include certain opinions, descriptions, statements, estimates and conclusions in relation to a potential fund or investment product which may turn out to be incorrect. Sarnia Asset Management Limited and/or its employees accept no liability whatsoever for any direct or consequential loss or damages of any kind arising out of the use of this website or any part of its content.</a:t>
            </a:r>
          </a:p>
          <a:p>
            <a:endParaRPr lang="en-GB" sz="1100" dirty="0">
              <a:solidFill>
                <a:schemeClr val="accent1"/>
              </a:solidFill>
              <a:latin typeface="Arial" panose="020B0604020202020204" pitchFamily="34" charset="0"/>
              <a:cs typeface="Arial" panose="020B0604020202020204" pitchFamily="34" charset="0"/>
            </a:endParaRPr>
          </a:p>
          <a:p>
            <a:r>
              <a:rPr lang="en-GB" sz="1100" dirty="0">
                <a:solidFill>
                  <a:schemeClr val="accent1"/>
                </a:solidFill>
                <a:latin typeface="Arial" panose="020B0604020202020204" pitchFamily="34" charset="0"/>
                <a:cs typeface="Arial" panose="020B0604020202020204" pitchFamily="34" charset="0"/>
              </a:rPr>
              <a:t>In case of any questions regarding the material in the presentation, please contact Sarnia Asset Management Limited. </a:t>
            </a:r>
          </a:p>
        </p:txBody>
      </p:sp>
      <p:sp>
        <p:nvSpPr>
          <p:cNvPr id="17" name="TextBox 16">
            <a:extLst>
              <a:ext uri="{FF2B5EF4-FFF2-40B4-BE49-F238E27FC236}">
                <a16:creationId xmlns:a16="http://schemas.microsoft.com/office/drawing/2014/main" id="{75F7D32F-C387-5CE9-3565-F15A89857ACF}"/>
              </a:ext>
            </a:extLst>
          </p:cNvPr>
          <p:cNvSpPr txBox="1"/>
          <p:nvPr/>
        </p:nvSpPr>
        <p:spPr>
          <a:xfrm flipH="1">
            <a:off x="404812" y="4368301"/>
            <a:ext cx="2799464" cy="1477328"/>
          </a:xfrm>
          <a:prstGeom prst="rect">
            <a:avLst/>
          </a:prstGeom>
          <a:noFill/>
        </p:spPr>
        <p:txBody>
          <a:bodyPr wrap="square" lIns="0" tIns="0" rIns="0" bIns="0" rtlCol="0">
            <a:spAutoFit/>
          </a:bodyPr>
          <a:lstStyle/>
          <a:p>
            <a:r>
              <a:rPr lang="en-US" sz="1200" b="1" dirty="0">
                <a:solidFill>
                  <a:schemeClr val="accent1"/>
                </a:solidFill>
                <a:latin typeface="Arial" panose="020B0604020202020204" pitchFamily="34" charset="0"/>
                <a:cs typeface="Arial" panose="020B0604020202020204" pitchFamily="34" charset="0"/>
              </a:rPr>
              <a:t>Registered office: </a:t>
            </a:r>
            <a:endParaRPr lang="en-US" sz="1200" u="sng" dirty="0">
              <a:solidFill>
                <a:schemeClr val="accent1"/>
              </a:solidFill>
              <a:latin typeface="Arial" panose="020B0604020202020204" pitchFamily="34" charset="0"/>
              <a:cs typeface="Arial" panose="020B0604020202020204" pitchFamily="34" charset="0"/>
            </a:endParaRPr>
          </a:p>
          <a:p>
            <a:r>
              <a:rPr lang="en-US" sz="1200" dirty="0">
                <a:solidFill>
                  <a:srgbClr val="0A3255"/>
                </a:solidFill>
                <a:latin typeface="Arial" panose="020B0604020202020204" pitchFamily="34" charset="0"/>
                <a:cs typeface="Arial" panose="020B0604020202020204" pitchFamily="34" charset="0"/>
              </a:rPr>
              <a:t>Sarnia Asset Management Limited</a:t>
            </a:r>
          </a:p>
          <a:p>
            <a:r>
              <a:rPr lang="en-US" sz="1200" dirty="0">
                <a:solidFill>
                  <a:srgbClr val="0A3255"/>
                </a:solidFill>
                <a:latin typeface="Arial" panose="020B0604020202020204" pitchFamily="34" charset="0"/>
                <a:cs typeface="Arial" panose="020B0604020202020204" pitchFamily="34" charset="0"/>
              </a:rPr>
              <a:t>2</a:t>
            </a:r>
            <a:r>
              <a:rPr lang="en-US" sz="1200" baseline="30000" dirty="0">
                <a:solidFill>
                  <a:srgbClr val="0A3255"/>
                </a:solidFill>
                <a:latin typeface="Arial" panose="020B0604020202020204" pitchFamily="34" charset="0"/>
                <a:cs typeface="Arial" panose="020B0604020202020204" pitchFamily="34" charset="0"/>
              </a:rPr>
              <a:t>nd</a:t>
            </a:r>
            <a:r>
              <a:rPr lang="en-US" sz="1200" dirty="0">
                <a:solidFill>
                  <a:srgbClr val="0A3255"/>
                </a:solidFill>
                <a:latin typeface="Arial" panose="020B0604020202020204" pitchFamily="34" charset="0"/>
                <a:cs typeface="Arial" panose="020B0604020202020204" pitchFamily="34" charset="0"/>
              </a:rPr>
              <a:t> Floor, Lefebvre Place</a:t>
            </a:r>
          </a:p>
          <a:p>
            <a:r>
              <a:rPr lang="en-US" sz="1200" dirty="0">
                <a:solidFill>
                  <a:srgbClr val="0A3255"/>
                </a:solidFill>
                <a:latin typeface="Arial" panose="020B0604020202020204" pitchFamily="34" charset="0"/>
                <a:cs typeface="Arial" panose="020B0604020202020204" pitchFamily="34" charset="0"/>
              </a:rPr>
              <a:t>Lefebvre St</a:t>
            </a:r>
          </a:p>
          <a:p>
            <a:r>
              <a:rPr lang="en-US" sz="1200" dirty="0">
                <a:solidFill>
                  <a:srgbClr val="0A3255"/>
                </a:solidFill>
                <a:latin typeface="Arial" panose="020B0604020202020204" pitchFamily="34" charset="0"/>
                <a:cs typeface="Arial" panose="020B0604020202020204" pitchFamily="34" charset="0"/>
              </a:rPr>
              <a:t>St. Peter Port</a:t>
            </a:r>
          </a:p>
          <a:p>
            <a:r>
              <a:rPr lang="en-US" sz="1200" dirty="0">
                <a:solidFill>
                  <a:srgbClr val="0A3255"/>
                </a:solidFill>
                <a:latin typeface="Arial" panose="020B0604020202020204" pitchFamily="34" charset="0"/>
                <a:cs typeface="Arial" panose="020B0604020202020204" pitchFamily="34" charset="0"/>
              </a:rPr>
              <a:t>Guernsey</a:t>
            </a:r>
            <a:br>
              <a:rPr lang="en-US" sz="1200" dirty="0">
                <a:solidFill>
                  <a:srgbClr val="0A3255"/>
                </a:solidFill>
                <a:latin typeface="Arial" panose="020B0604020202020204" pitchFamily="34" charset="0"/>
                <a:cs typeface="Arial" panose="020B0604020202020204" pitchFamily="34" charset="0"/>
              </a:rPr>
            </a:br>
            <a:r>
              <a:rPr lang="en-US" sz="1200" dirty="0">
                <a:solidFill>
                  <a:srgbClr val="0A3255"/>
                </a:solidFill>
                <a:latin typeface="Arial" panose="020B0604020202020204" pitchFamily="34" charset="0"/>
                <a:cs typeface="Arial" panose="020B0604020202020204" pitchFamily="34" charset="0"/>
              </a:rPr>
              <a:t>GY1 2JP</a:t>
            </a:r>
            <a:br>
              <a:rPr lang="en-US" sz="1200" dirty="0">
                <a:solidFill>
                  <a:srgbClr val="0A3255"/>
                </a:solidFill>
                <a:latin typeface="Arial" panose="020B0604020202020204" pitchFamily="34" charset="0"/>
                <a:cs typeface="Arial" panose="020B0604020202020204" pitchFamily="34" charset="0"/>
              </a:rPr>
            </a:br>
            <a:r>
              <a:rPr lang="en-US" sz="1200" dirty="0">
                <a:solidFill>
                  <a:srgbClr val="0A3255"/>
                </a:solidFill>
                <a:latin typeface="Arial" panose="020B0604020202020204" pitchFamily="34" charset="0"/>
                <a:cs typeface="Arial" panose="020B0604020202020204" pitchFamily="34" charset="0"/>
              </a:rPr>
              <a:t>Channel Islands</a:t>
            </a:r>
          </a:p>
        </p:txBody>
      </p:sp>
      <p:pic>
        <p:nvPicPr>
          <p:cNvPr id="18" name="Picture 17" descr="A person smiling for the camera&#10;&#10;Description automatically generated with medium confidence">
            <a:extLst>
              <a:ext uri="{FF2B5EF4-FFF2-40B4-BE49-F238E27FC236}">
                <a16:creationId xmlns:a16="http://schemas.microsoft.com/office/drawing/2014/main" id="{B73E7F8C-F5D5-5931-E0D7-A5C3C31F4E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5455" y="1356568"/>
            <a:ext cx="1316596" cy="1016320"/>
          </a:xfrm>
          <a:prstGeom prst="rect">
            <a:avLst/>
          </a:prstGeom>
        </p:spPr>
      </p:pic>
      <p:sp>
        <p:nvSpPr>
          <p:cNvPr id="19" name="TextBox 18">
            <a:extLst>
              <a:ext uri="{FF2B5EF4-FFF2-40B4-BE49-F238E27FC236}">
                <a16:creationId xmlns:a16="http://schemas.microsoft.com/office/drawing/2014/main" id="{29DF039C-2D8A-8036-B50E-1217BEE28106}"/>
              </a:ext>
            </a:extLst>
          </p:cNvPr>
          <p:cNvSpPr txBox="1"/>
          <p:nvPr/>
        </p:nvSpPr>
        <p:spPr>
          <a:xfrm>
            <a:off x="1442507" y="1580054"/>
            <a:ext cx="1744837" cy="646331"/>
          </a:xfrm>
          <a:prstGeom prst="rect">
            <a:avLst/>
          </a:prstGeom>
          <a:noFill/>
        </p:spPr>
        <p:txBody>
          <a:bodyPr wrap="none" rtlCol="0">
            <a:spAutoFit/>
          </a:bodyPr>
          <a:lstStyle/>
          <a:p>
            <a:r>
              <a:rPr lang="en-GB" sz="1200" b="1" i="0" dirty="0">
                <a:solidFill>
                  <a:schemeClr val="accent1"/>
                </a:solidFill>
                <a:latin typeface="Arial" panose="020B0604020202020204" pitchFamily="34" charset="0"/>
                <a:cs typeface="Arial" panose="020B0604020202020204" pitchFamily="34" charset="0"/>
              </a:rPr>
              <a:t>Swen Lorenz</a:t>
            </a:r>
          </a:p>
          <a:p>
            <a:r>
              <a:rPr lang="en-GB" sz="1200" b="0" i="0" dirty="0">
                <a:solidFill>
                  <a:schemeClr val="accent1"/>
                </a:solidFill>
                <a:latin typeface="Arial" panose="020B0604020202020204" pitchFamily="34" charset="0"/>
                <a:cs typeface="Arial" panose="020B0604020202020204" pitchFamily="34" charset="0"/>
              </a:rPr>
              <a:t>Chief Executive Officer</a:t>
            </a:r>
          </a:p>
          <a:p>
            <a:r>
              <a:rPr lang="en-GB" sz="1200" dirty="0">
                <a:solidFill>
                  <a:schemeClr val="accent1"/>
                </a:solidFill>
                <a:latin typeface="Arial" panose="020B0604020202020204" pitchFamily="34" charset="0"/>
                <a:cs typeface="Arial" panose="020B0604020202020204" pitchFamily="34" charset="0"/>
              </a:rPr>
              <a:t>Sarnia AM Limited</a:t>
            </a:r>
            <a:endParaRPr lang="en-GB" sz="1200" b="0" i="0" dirty="0">
              <a:solidFill>
                <a:schemeClr val="accent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53ADF08-4660-8A85-0404-89BE2351AB43}"/>
              </a:ext>
            </a:extLst>
          </p:cNvPr>
          <p:cNvSpPr txBox="1"/>
          <p:nvPr/>
        </p:nvSpPr>
        <p:spPr>
          <a:xfrm>
            <a:off x="305455" y="2470569"/>
            <a:ext cx="2198038" cy="646331"/>
          </a:xfrm>
          <a:prstGeom prst="rect">
            <a:avLst/>
          </a:prstGeom>
          <a:noFill/>
        </p:spPr>
        <p:txBody>
          <a:bodyPr wrap="none" rtlCol="0">
            <a:spAutoFit/>
          </a:bodyPr>
          <a:lstStyle/>
          <a:p>
            <a:r>
              <a:rPr lang="en-US" sz="1200" dirty="0" err="1">
                <a:solidFill>
                  <a:srgbClr val="0A3255"/>
                </a:solidFill>
                <a:latin typeface="Arial" panose="020B0604020202020204" pitchFamily="34" charset="0"/>
                <a:cs typeface="Arial" panose="020B0604020202020204" pitchFamily="34" charset="0"/>
              </a:rPr>
              <a:t>swen@sarnia-am.com</a:t>
            </a:r>
            <a:endParaRPr lang="en-US" sz="1200" dirty="0">
              <a:solidFill>
                <a:srgbClr val="0A3255"/>
              </a:solidFill>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err="1">
                <a:solidFill>
                  <a:srgbClr val="0A3255"/>
                </a:solidFill>
                <a:latin typeface="Arial" panose="020B0604020202020204" pitchFamily="34" charset="0"/>
                <a:cs typeface="Arial" panose="020B0604020202020204" pitchFamily="34" charset="0"/>
              </a:rPr>
              <a:t>Cellp</a:t>
            </a:r>
            <a:r>
              <a:rPr lang="en-US" sz="1200" dirty="0">
                <a:solidFill>
                  <a:srgbClr val="0A3255"/>
                </a:solidFill>
                <a:latin typeface="Arial" panose="020B0604020202020204" pitchFamily="34" charset="0"/>
                <a:cs typeface="Arial" panose="020B0604020202020204" pitchFamily="34" charset="0"/>
              </a:rPr>
              <a:t>hone: +44 75 1554 2707</a:t>
            </a:r>
            <a:endParaRPr lang="en-GB" sz="1200" dirty="0">
              <a:solidFill>
                <a:srgbClr val="0A32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89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88137-8B40-DA4E-F111-661757245C30}"/>
            </a:ext>
          </a:extLst>
        </p:cNvPr>
        <p:cNvGrpSpPr/>
        <p:nvPr/>
      </p:nvGrpSpPr>
      <p:grpSpPr>
        <a:xfrm>
          <a:off x="0" y="0"/>
          <a:ext cx="0" cy="0"/>
          <a:chOff x="0" y="0"/>
          <a:chExt cx="0" cy="0"/>
        </a:xfrm>
      </p:grpSpPr>
      <p:pic>
        <p:nvPicPr>
          <p:cNvPr id="6" name="Picture 5" descr="A map of the world with red pins&#10;&#10;AI-generated content may be incorrect.">
            <a:extLst>
              <a:ext uri="{FF2B5EF4-FFF2-40B4-BE49-F238E27FC236}">
                <a16:creationId xmlns:a16="http://schemas.microsoft.com/office/drawing/2014/main" id="{26CB27B1-ADC6-0F63-6247-4262C0896DB7}"/>
              </a:ext>
            </a:extLst>
          </p:cNvPr>
          <p:cNvPicPr>
            <a:picLocks noChangeAspect="1"/>
          </p:cNvPicPr>
          <p:nvPr/>
        </p:nvPicPr>
        <p:blipFill>
          <a:blip r:embed="rId2"/>
          <a:srcRect l="5413" t="3428" r="5413" b="7398"/>
          <a:stretch/>
        </p:blipFill>
        <p:spPr>
          <a:xfrm>
            <a:off x="6095998" y="1143520"/>
            <a:ext cx="5688874" cy="3555546"/>
          </a:xfrm>
          <a:prstGeom prst="rect">
            <a:avLst/>
          </a:prstGeom>
        </p:spPr>
      </p:pic>
      <p:sp>
        <p:nvSpPr>
          <p:cNvPr id="2" name="Title 1">
            <a:extLst>
              <a:ext uri="{FF2B5EF4-FFF2-40B4-BE49-F238E27FC236}">
                <a16:creationId xmlns:a16="http://schemas.microsoft.com/office/drawing/2014/main" id="{C2E7D54C-D1D5-AA49-3EA3-B8014010F59E}"/>
              </a:ext>
            </a:extLst>
          </p:cNvPr>
          <p:cNvSpPr>
            <a:spLocks noGrp="1"/>
          </p:cNvSpPr>
          <p:nvPr>
            <p:ph type="title"/>
          </p:nvPr>
        </p:nvSpPr>
        <p:spPr/>
        <p:txBody>
          <a:bodyPr/>
          <a:lstStyle/>
          <a:p>
            <a:pPr>
              <a:spcBef>
                <a:spcPct val="50000"/>
              </a:spcBef>
              <a:spcAft>
                <a:spcPts val="0"/>
              </a:spcAft>
              <a:buNone/>
            </a:pPr>
            <a:r>
              <a:rPr lang="en-GB" altLang="en-US" sz="2400" b="0" dirty="0">
                <a:latin typeface="Arial" panose="020B0604020202020204" pitchFamily="34" charset="0"/>
                <a:cs typeface="Arial" panose="020B0604020202020204" pitchFamily="34" charset="0"/>
              </a:rPr>
              <a:t>Unconstrained strategy – the focus is maximising your returns</a:t>
            </a:r>
            <a:endParaRPr lang="en-GB" altLang="en-US" sz="1800" b="0" dirty="0">
              <a:latin typeface="Arial" panose="020B0604020202020204" pitchFamily="34" charset="0"/>
              <a:cs typeface="Arial" panose="020B0604020202020204" pitchFamily="34" charset="0"/>
            </a:endParaRPr>
          </a:p>
        </p:txBody>
      </p:sp>
      <p:sp>
        <p:nvSpPr>
          <p:cNvPr id="8" name="Text Box 9">
            <a:extLst>
              <a:ext uri="{FF2B5EF4-FFF2-40B4-BE49-F238E27FC236}">
                <a16:creationId xmlns:a16="http://schemas.microsoft.com/office/drawing/2014/main" id="{AE89D973-6BA9-3981-E89A-BFB2928682FF}"/>
              </a:ext>
            </a:extLst>
          </p:cNvPr>
          <p:cNvSpPr txBox="1">
            <a:spLocks noChangeArrowheads="1"/>
          </p:cNvSpPr>
          <p:nvPr/>
        </p:nvSpPr>
        <p:spPr bwMode="auto">
          <a:xfrm>
            <a:off x="407125" y="1006843"/>
            <a:ext cx="5529651" cy="3833999"/>
          </a:xfrm>
          <a:prstGeom prst="rect">
            <a:avLst/>
          </a:prstGeom>
          <a:noFill/>
          <a:ln>
            <a:noFill/>
          </a:ln>
          <a:effectLst/>
        </p:spPr>
        <p:txBody>
          <a:bodyPr wrap="square" lIns="0" tIns="46800" rIns="90000" bIns="46800">
            <a:spAutoFit/>
          </a:bodyPr>
          <a:lstStyle>
            <a:lvl1pPr eaLnBrk="0" hangingPunct="0">
              <a:spcAft>
                <a:spcPct val="50000"/>
              </a:spcAft>
              <a:buBlip>
                <a:blip r:embed="rId3"/>
              </a:buBlip>
              <a:defRPr sz="1600">
                <a:solidFill>
                  <a:srgbClr val="000000"/>
                </a:solidFill>
                <a:latin typeface="Arial" charset="0"/>
              </a:defRPr>
            </a:lvl1pPr>
            <a:lvl2pPr marL="742950" indent="-285750" eaLnBrk="0" hangingPunct="0">
              <a:spcAft>
                <a:spcPct val="50000"/>
              </a:spcAft>
              <a:buFont typeface="Arial" charset="0"/>
              <a:buChar char="–"/>
              <a:defRPr sz="1600">
                <a:solidFill>
                  <a:srgbClr val="000000"/>
                </a:solidFill>
                <a:latin typeface="Arial" charset="0"/>
              </a:defRPr>
            </a:lvl2pPr>
            <a:lvl3pPr marL="1143000" indent="-228600" eaLnBrk="0" hangingPunct="0">
              <a:spcAft>
                <a:spcPct val="50000"/>
              </a:spcAft>
              <a:buFont typeface="Arial" charset="0"/>
              <a:buChar char="–"/>
              <a:defRPr sz="1600">
                <a:solidFill>
                  <a:srgbClr val="000000"/>
                </a:solidFill>
                <a:latin typeface="Arial" charset="0"/>
              </a:defRPr>
            </a:lvl3pPr>
            <a:lvl4pPr marL="1600200" indent="-228600" eaLnBrk="0" hangingPunct="0">
              <a:lnSpc>
                <a:spcPct val="95000"/>
              </a:lnSpc>
              <a:spcBef>
                <a:spcPct val="20000"/>
              </a:spcBef>
              <a:spcAft>
                <a:spcPct val="20000"/>
              </a:spcAft>
              <a:buBlip>
                <a:blip r:embed="rId4"/>
              </a:buBlip>
              <a:defRPr>
                <a:solidFill>
                  <a:schemeClr val="tx1"/>
                </a:solidFill>
                <a:latin typeface="Arial" charset="0"/>
              </a:defRPr>
            </a:lvl4pPr>
            <a:lvl5pPr marL="2057400" indent="-228600" eaLnBrk="0" hangingPunct="0">
              <a:lnSpc>
                <a:spcPct val="95000"/>
              </a:lnSpc>
              <a:spcBef>
                <a:spcPct val="20000"/>
              </a:spcBef>
              <a:spcAft>
                <a:spcPct val="20000"/>
              </a:spcAft>
              <a:buBlip>
                <a:blip r:embed="rId4"/>
              </a:buBlip>
              <a:defRPr>
                <a:solidFill>
                  <a:schemeClr val="tx1"/>
                </a:solidFill>
                <a:latin typeface="Arial" charset="0"/>
              </a:defRPr>
            </a:lvl5pPr>
            <a:lvl6pPr marL="2514600" indent="-228600" eaLnBrk="0" fontAlgn="base" hangingPunct="0">
              <a:lnSpc>
                <a:spcPct val="95000"/>
              </a:lnSpc>
              <a:spcBef>
                <a:spcPct val="20000"/>
              </a:spcBef>
              <a:spcAft>
                <a:spcPct val="20000"/>
              </a:spcAft>
              <a:buBlip>
                <a:blip r:embed="rId4"/>
              </a:buBlip>
              <a:defRPr>
                <a:solidFill>
                  <a:schemeClr val="tx1"/>
                </a:solidFill>
                <a:latin typeface="Arial" charset="0"/>
              </a:defRPr>
            </a:lvl6pPr>
            <a:lvl7pPr marL="2971800" indent="-228600" eaLnBrk="0" fontAlgn="base" hangingPunct="0">
              <a:lnSpc>
                <a:spcPct val="95000"/>
              </a:lnSpc>
              <a:spcBef>
                <a:spcPct val="20000"/>
              </a:spcBef>
              <a:spcAft>
                <a:spcPct val="20000"/>
              </a:spcAft>
              <a:buBlip>
                <a:blip r:embed="rId4"/>
              </a:buBlip>
              <a:defRPr>
                <a:solidFill>
                  <a:schemeClr val="tx1"/>
                </a:solidFill>
                <a:latin typeface="Arial" charset="0"/>
              </a:defRPr>
            </a:lvl7pPr>
            <a:lvl8pPr marL="3429000" indent="-228600" eaLnBrk="0" fontAlgn="base" hangingPunct="0">
              <a:lnSpc>
                <a:spcPct val="95000"/>
              </a:lnSpc>
              <a:spcBef>
                <a:spcPct val="20000"/>
              </a:spcBef>
              <a:spcAft>
                <a:spcPct val="20000"/>
              </a:spcAft>
              <a:buBlip>
                <a:blip r:embed="rId4"/>
              </a:buBlip>
              <a:defRPr>
                <a:solidFill>
                  <a:schemeClr val="tx1"/>
                </a:solidFill>
                <a:latin typeface="Arial" charset="0"/>
              </a:defRPr>
            </a:lvl8pPr>
            <a:lvl9pPr marL="3886200" indent="-228600" eaLnBrk="0" fontAlgn="base" hangingPunct="0">
              <a:lnSpc>
                <a:spcPct val="95000"/>
              </a:lnSpc>
              <a:spcBef>
                <a:spcPct val="20000"/>
              </a:spcBef>
              <a:spcAft>
                <a:spcPct val="20000"/>
              </a:spcAft>
              <a:buBlip>
                <a:blip r:embed="rId4"/>
              </a:buBlip>
              <a:defRPr>
                <a:solidFill>
                  <a:schemeClr val="tx1"/>
                </a:solidFill>
                <a:latin typeface="Arial" charset="0"/>
              </a:defRPr>
            </a:lvl9pPr>
          </a:lstStyle>
          <a:p>
            <a:pPr>
              <a:spcAft>
                <a:spcPts val="300"/>
              </a:spcAft>
              <a:buNone/>
            </a:pPr>
            <a:r>
              <a:rPr lang="en-GB" altLang="en-US" sz="1200" b="1" dirty="0">
                <a:solidFill>
                  <a:schemeClr val="accent1"/>
                </a:solidFill>
                <a:latin typeface="Arial" panose="020B0604020202020204" pitchFamily="34" charset="0"/>
                <a:cs typeface="Arial" panose="020B0604020202020204" pitchFamily="34" charset="0"/>
              </a:rPr>
              <a:t>Beyond borders</a:t>
            </a:r>
          </a:p>
          <a:p>
            <a:pPr>
              <a:spcAft>
                <a:spcPts val="300"/>
              </a:spcAft>
              <a:buNone/>
            </a:pPr>
            <a:r>
              <a:rPr lang="en-GB" altLang="en-US" sz="1200" dirty="0">
                <a:solidFill>
                  <a:schemeClr val="tx1"/>
                </a:solidFill>
                <a:latin typeface="Arial" panose="020B0604020202020204" pitchFamily="34" charset="0"/>
                <a:cs typeface="Arial" panose="020B0604020202020204" pitchFamily="34" charset="0"/>
              </a:rPr>
              <a:t>Are the companies included in the FTSE-100 index "British" when 80% of their revenue is foreign? In our view, investors should view the world as their oyster.</a:t>
            </a:r>
          </a:p>
          <a:p>
            <a:pPr>
              <a:spcAft>
                <a:spcPts val="0"/>
              </a:spcAft>
              <a:buNone/>
            </a:pPr>
            <a:endParaRPr lang="en-GB" altLang="en-US" sz="1200" dirty="0">
              <a:solidFill>
                <a:schemeClr val="tx1"/>
              </a:solidFill>
              <a:latin typeface="Arial" panose="020B0604020202020204" pitchFamily="34" charset="0"/>
              <a:cs typeface="Arial" panose="020B0604020202020204" pitchFamily="34" charset="0"/>
            </a:endParaRPr>
          </a:p>
          <a:p>
            <a:pPr>
              <a:spcAft>
                <a:spcPts val="300"/>
              </a:spcAft>
              <a:buNone/>
            </a:pPr>
            <a:r>
              <a:rPr lang="en-GB" altLang="en-US" sz="1200" b="1" dirty="0">
                <a:solidFill>
                  <a:schemeClr val="accent1"/>
                </a:solidFill>
                <a:latin typeface="Arial" panose="020B0604020202020204" pitchFamily="34" charset="0"/>
                <a:cs typeface="Arial" panose="020B0604020202020204" pitchFamily="34" charset="0"/>
              </a:rPr>
              <a:t>Global vision, stellar results</a:t>
            </a:r>
          </a:p>
          <a:p>
            <a:pPr>
              <a:spcAft>
                <a:spcPts val="0"/>
              </a:spcAft>
              <a:buNone/>
            </a:pPr>
            <a:r>
              <a:rPr lang="en-GB" altLang="en-US" sz="1200" dirty="0">
                <a:solidFill>
                  <a:schemeClr val="tx1"/>
                </a:solidFill>
                <a:latin typeface="Arial" panose="020B0604020202020204" pitchFamily="34" charset="0"/>
                <a:cs typeface="Arial" panose="020B0604020202020204" pitchFamily="34" charset="0"/>
              </a:rPr>
              <a:t>The strategy developed by the portfolio manager has achieved an average annual return of well above 20% for the period of 2000-2025.</a:t>
            </a:r>
          </a:p>
          <a:p>
            <a:pPr>
              <a:spcAft>
                <a:spcPts val="0"/>
              </a:spcAft>
              <a:buNone/>
            </a:pPr>
            <a:endParaRPr lang="en-GB" altLang="en-US" sz="1200" dirty="0">
              <a:solidFill>
                <a:schemeClr val="tx1"/>
              </a:solidFill>
              <a:latin typeface="Arial" panose="020B0604020202020204" pitchFamily="34" charset="0"/>
              <a:cs typeface="Arial" panose="020B0604020202020204" pitchFamily="34" charset="0"/>
            </a:endParaRPr>
          </a:p>
          <a:p>
            <a:pPr>
              <a:spcAft>
                <a:spcPts val="300"/>
              </a:spcAft>
              <a:buNone/>
            </a:pPr>
            <a:r>
              <a:rPr lang="en-GB" altLang="en-US" sz="1200" b="1" dirty="0">
                <a:solidFill>
                  <a:schemeClr val="accent1"/>
                </a:solidFill>
                <a:latin typeface="Arial" panose="020B0604020202020204" pitchFamily="34" charset="0"/>
                <a:cs typeface="Arial" panose="020B0604020202020204" pitchFamily="34" charset="0"/>
              </a:rPr>
              <a:t>Flexibility for profits</a:t>
            </a:r>
          </a:p>
          <a:p>
            <a:pPr>
              <a:spcAft>
                <a:spcPts val="0"/>
              </a:spcAft>
              <a:buNone/>
            </a:pPr>
            <a:r>
              <a:rPr lang="en-GB" altLang="en-US" sz="1200" dirty="0">
                <a:solidFill>
                  <a:schemeClr val="tx1"/>
                </a:solidFill>
                <a:latin typeface="Arial" panose="020B0604020202020204" pitchFamily="34" charset="0"/>
                <a:cs typeface="Arial" panose="020B0604020202020204" pitchFamily="34" charset="0"/>
              </a:rPr>
              <a:t>Shift investments where the opportunities are - be it stocks in Europe with strong exposure to US growth or corporate bonds when they’re cheaper than equities. </a:t>
            </a:r>
          </a:p>
          <a:p>
            <a:pPr>
              <a:spcAft>
                <a:spcPts val="0"/>
              </a:spcAft>
              <a:buNone/>
            </a:pPr>
            <a:endParaRPr lang="en-GB" altLang="en-US" sz="1200" dirty="0">
              <a:solidFill>
                <a:schemeClr val="tx1"/>
              </a:solidFill>
              <a:latin typeface="Arial" panose="020B0604020202020204" pitchFamily="34" charset="0"/>
              <a:cs typeface="Arial" panose="020B0604020202020204" pitchFamily="34" charset="0"/>
            </a:endParaRPr>
          </a:p>
          <a:p>
            <a:pPr>
              <a:spcAft>
                <a:spcPts val="300"/>
              </a:spcAft>
              <a:buNone/>
            </a:pPr>
            <a:r>
              <a:rPr lang="en-GB" altLang="en-US" sz="1200" b="1" dirty="0">
                <a:solidFill>
                  <a:schemeClr val="accent1"/>
                </a:solidFill>
                <a:latin typeface="Arial" panose="020B0604020202020204" pitchFamily="34" charset="0"/>
                <a:cs typeface="Arial" panose="020B0604020202020204" pitchFamily="34" charset="0"/>
              </a:rPr>
              <a:t>Minimising risks</a:t>
            </a:r>
          </a:p>
          <a:p>
            <a:pPr>
              <a:spcAft>
                <a:spcPts val="0"/>
              </a:spcAft>
              <a:buNone/>
            </a:pPr>
            <a:r>
              <a:rPr lang="en-GB" altLang="en-US" sz="1200" dirty="0">
                <a:solidFill>
                  <a:schemeClr val="tx1"/>
                </a:solidFill>
                <a:latin typeface="Arial" panose="020B0604020202020204" pitchFamily="34" charset="0"/>
                <a:cs typeface="Arial" panose="020B0604020202020204" pitchFamily="34" charset="0"/>
              </a:rPr>
              <a:t>Flexibility helps manage risks. Our portfolio manager successfully hedged against turbulence in 2025, and the year-to-date performance in 2026 is +5.2%.</a:t>
            </a:r>
          </a:p>
          <a:p>
            <a:pPr>
              <a:spcAft>
                <a:spcPts val="0"/>
              </a:spcAft>
              <a:buNone/>
            </a:pPr>
            <a:endParaRPr lang="en-GB" altLang="en-US" sz="1200" dirty="0">
              <a:solidFill>
                <a:schemeClr val="tx1"/>
              </a:solidFill>
              <a:latin typeface="Arial" panose="020B0604020202020204" pitchFamily="34" charset="0"/>
              <a:cs typeface="Arial" panose="020B0604020202020204" pitchFamily="34" charset="0"/>
            </a:endParaRPr>
          </a:p>
          <a:p>
            <a:pPr>
              <a:spcAft>
                <a:spcPts val="300"/>
              </a:spcAft>
              <a:buNone/>
            </a:pPr>
            <a:r>
              <a:rPr lang="en-GB" altLang="en-US" sz="1200" b="1" dirty="0">
                <a:solidFill>
                  <a:schemeClr val="accent1"/>
                </a:solidFill>
                <a:latin typeface="Arial" panose="020B0604020202020204" pitchFamily="34" charset="0"/>
                <a:cs typeface="Arial" panose="020B0604020202020204" pitchFamily="34" charset="0"/>
              </a:rPr>
              <a:t>Stay ahead</a:t>
            </a:r>
          </a:p>
          <a:p>
            <a:pPr>
              <a:spcAft>
                <a:spcPts val="0"/>
              </a:spcAft>
              <a:buNone/>
            </a:pPr>
            <a:r>
              <a:rPr lang="en-GB" altLang="en-US" sz="1200" dirty="0">
                <a:solidFill>
                  <a:schemeClr val="tx1"/>
                </a:solidFill>
                <a:latin typeface="Arial" panose="020B0604020202020204" pitchFamily="34" charset="0"/>
                <a:cs typeface="Arial" panose="020B0604020202020204" pitchFamily="34" charset="0"/>
              </a:rPr>
              <a:t>Adapt to changing global markets and benefit from mispriced assets, wherever in the world they are. </a:t>
            </a:r>
          </a:p>
        </p:txBody>
      </p:sp>
      <p:sp>
        <p:nvSpPr>
          <p:cNvPr id="3" name="Rectangle 2">
            <a:extLst>
              <a:ext uri="{FF2B5EF4-FFF2-40B4-BE49-F238E27FC236}">
                <a16:creationId xmlns:a16="http://schemas.microsoft.com/office/drawing/2014/main" id="{FA556C77-182D-0D4C-3242-2D35E2CAC527}"/>
              </a:ext>
            </a:extLst>
          </p:cNvPr>
          <p:cNvSpPr/>
          <p:nvPr/>
        </p:nvSpPr>
        <p:spPr>
          <a:xfrm>
            <a:off x="407126" y="4917629"/>
            <a:ext cx="5414940" cy="9751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spcAft>
                <a:spcPts val="600"/>
              </a:spcAft>
              <a:defRPr/>
            </a:pPr>
            <a:r>
              <a:rPr lang="en-GB" dirty="0">
                <a:solidFill>
                  <a:schemeClr val="bg1"/>
                </a:solidFill>
                <a:latin typeface="Arial" panose="020B0604020202020204" pitchFamily="34" charset="0"/>
                <a:cs typeface="Arial" panose="020B0604020202020204" pitchFamily="34" charset="0"/>
              </a:rPr>
              <a:t>Partner with </a:t>
            </a:r>
            <a:r>
              <a:rPr lang="en-GB" b="1" dirty="0">
                <a:solidFill>
                  <a:schemeClr val="accent5"/>
                </a:solidFill>
                <a:latin typeface="Arial" panose="020B0604020202020204" pitchFamily="34" charset="0"/>
                <a:cs typeface="Arial" panose="020B0604020202020204" pitchFamily="34" charset="0"/>
              </a:rPr>
              <a:t>Sarnia GLOBAL ALPHA FUND </a:t>
            </a:r>
            <a:br>
              <a:rPr lang="en-GB" b="1" dirty="0">
                <a:solidFill>
                  <a:schemeClr val="accent5"/>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to capitalise on a changing world.</a:t>
            </a:r>
          </a:p>
        </p:txBody>
      </p:sp>
      <p:sp>
        <p:nvSpPr>
          <p:cNvPr id="5" name="TextBox 4">
            <a:extLst>
              <a:ext uri="{FF2B5EF4-FFF2-40B4-BE49-F238E27FC236}">
                <a16:creationId xmlns:a16="http://schemas.microsoft.com/office/drawing/2014/main" id="{2CF61F47-F982-5934-7E80-AA5091FB8CAA}"/>
              </a:ext>
            </a:extLst>
          </p:cNvPr>
          <p:cNvSpPr txBox="1"/>
          <p:nvPr/>
        </p:nvSpPr>
        <p:spPr>
          <a:xfrm flipH="1">
            <a:off x="6095997" y="4634713"/>
            <a:ext cx="5688875" cy="1258087"/>
          </a:xfrm>
          <a:prstGeom prst="rect">
            <a:avLst/>
          </a:prstGeom>
          <a:solidFill>
            <a:schemeClr val="accent5">
              <a:lumMod val="40000"/>
              <a:lumOff val="60000"/>
            </a:schemeClr>
          </a:solidFill>
        </p:spPr>
        <p:txBody>
          <a:bodyPr wrap="square" lIns="144000" rtlCol="0" anchor="ctr">
            <a:noAutofit/>
          </a:bodyPr>
          <a:lstStyle/>
          <a:p>
            <a:pPr>
              <a:spcAft>
                <a:spcPts val="300"/>
              </a:spcAft>
            </a:pPr>
            <a:r>
              <a:rPr lang="en-GB" sz="1600" dirty="0">
                <a:solidFill>
                  <a:srgbClr val="0A3255"/>
                </a:solidFill>
                <a:latin typeface="Arial" panose="020B0604020202020204" pitchFamily="34" charset="0"/>
                <a:cs typeface="Arial" panose="020B0604020202020204" pitchFamily="34" charset="0"/>
              </a:rPr>
              <a:t>The portfolio is unconstrained in terms</a:t>
            </a:r>
            <a:r>
              <a:rPr lang="en-US" sz="1600" dirty="0">
                <a:solidFill>
                  <a:srgbClr val="0A3255"/>
                </a:solidFill>
                <a:latin typeface="Arial" panose="020B0604020202020204" pitchFamily="34" charset="0"/>
                <a:cs typeface="Arial" panose="020B0604020202020204" pitchFamily="34" charset="0"/>
              </a:rPr>
              <a:t> of geographies. It currently has a </a:t>
            </a:r>
            <a:r>
              <a:rPr lang="en-GB" sz="1600" dirty="0">
                <a:solidFill>
                  <a:srgbClr val="0A3255"/>
                </a:solidFill>
                <a:latin typeface="Arial" panose="020B0604020202020204" pitchFamily="34" charset="0"/>
                <a:cs typeface="Arial" panose="020B0604020202020204" pitchFamily="34" charset="0"/>
              </a:rPr>
              <a:t>bias towards Europe. However, </a:t>
            </a:r>
            <a:r>
              <a:rPr lang="de-DE" sz="1600" dirty="0">
                <a:solidFill>
                  <a:srgbClr val="0A3255"/>
                </a:solidFill>
                <a:latin typeface="Arial" panose="020B0604020202020204" pitchFamily="34" charset="0"/>
                <a:cs typeface="Arial" panose="020B0604020202020204" pitchFamily="34" charset="0"/>
              </a:rPr>
              <a:t>the Fund </a:t>
            </a:r>
            <a:r>
              <a:rPr lang="en-US" sz="1600" dirty="0">
                <a:solidFill>
                  <a:srgbClr val="0A3255"/>
                </a:solidFill>
                <a:latin typeface="Arial" panose="020B0604020202020204" pitchFamily="34" charset="0"/>
                <a:cs typeface="Arial" panose="020B0604020202020204" pitchFamily="34" charset="0"/>
              </a:rPr>
              <a:t>invests your money wherever opportunities arise.</a:t>
            </a:r>
            <a:endParaRPr lang="en-GB" sz="1600" dirty="0">
              <a:solidFill>
                <a:srgbClr val="0A32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9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33E61A1-1A61-02AB-4D55-DB6FCBCD8EB3}"/>
              </a:ext>
            </a:extLst>
          </p:cNvPr>
          <p:cNvSpPr>
            <a:spLocks noGrp="1"/>
          </p:cNvSpPr>
          <p:nvPr>
            <p:ph type="title"/>
          </p:nvPr>
        </p:nvSpPr>
        <p:spPr/>
        <p:txBody>
          <a:bodyPr/>
          <a:lstStyle/>
          <a:p>
            <a:r>
              <a:rPr lang="en-GB" b="0" dirty="0"/>
              <a:t>The brain behind our portfolio</a:t>
            </a:r>
          </a:p>
        </p:txBody>
      </p:sp>
      <p:sp>
        <p:nvSpPr>
          <p:cNvPr id="12" name="TextBox 11">
            <a:extLst>
              <a:ext uri="{FF2B5EF4-FFF2-40B4-BE49-F238E27FC236}">
                <a16:creationId xmlns:a16="http://schemas.microsoft.com/office/drawing/2014/main" id="{D9279FAC-837E-8AB8-906B-59B688C44734}"/>
              </a:ext>
            </a:extLst>
          </p:cNvPr>
          <p:cNvSpPr txBox="1"/>
          <p:nvPr/>
        </p:nvSpPr>
        <p:spPr>
          <a:xfrm>
            <a:off x="407125" y="2849127"/>
            <a:ext cx="2504887" cy="430887"/>
          </a:xfrm>
          <a:prstGeom prst="rect">
            <a:avLst/>
          </a:prstGeom>
          <a:noFill/>
        </p:spPr>
        <p:txBody>
          <a:bodyPr wrap="square" lIns="0" tIns="0" rIns="0" bIns="0" rtlCol="0">
            <a:spAutoFit/>
          </a:bodyPr>
          <a:lstStyle/>
          <a:p>
            <a:r>
              <a:rPr lang="en-GB" sz="1400" b="1" dirty="0">
                <a:solidFill>
                  <a:srgbClr val="0A3255"/>
                </a:solidFill>
                <a:latin typeface="Arial" panose="020B0604020202020204" pitchFamily="34" charset="0"/>
                <a:cs typeface="Arial" panose="020B0604020202020204" pitchFamily="34" charset="0"/>
              </a:rPr>
              <a:t>Michael Steindler, CEFA/CIIA </a:t>
            </a:r>
            <a:br>
              <a:rPr lang="en-GB" sz="1400" b="1" dirty="0">
                <a:solidFill>
                  <a:srgbClr val="0A3255"/>
                </a:solidFill>
                <a:latin typeface="Arial" panose="020B0604020202020204" pitchFamily="34" charset="0"/>
                <a:cs typeface="Arial" panose="020B0604020202020204" pitchFamily="34" charset="0"/>
              </a:rPr>
            </a:br>
            <a:r>
              <a:rPr lang="en-GB" sz="1400" dirty="0">
                <a:solidFill>
                  <a:srgbClr val="0A3255"/>
                </a:solidFill>
                <a:latin typeface="Arial" panose="020B0604020202020204" pitchFamily="34" charset="0"/>
                <a:cs typeface="Arial" panose="020B0604020202020204" pitchFamily="34" charset="0"/>
              </a:rPr>
              <a:t>Portfolio Manager</a:t>
            </a:r>
            <a:endParaRPr lang="en-US" sz="1400" b="1" dirty="0">
              <a:solidFill>
                <a:srgbClr val="0A3255"/>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52BBC5C-0ACF-DEA6-9FD5-E7755EA83BC1}"/>
              </a:ext>
            </a:extLst>
          </p:cNvPr>
          <p:cNvSpPr txBox="1"/>
          <p:nvPr/>
        </p:nvSpPr>
        <p:spPr>
          <a:xfrm>
            <a:off x="3362537" y="945827"/>
            <a:ext cx="4003463" cy="3862596"/>
          </a:xfrm>
          <a:prstGeom prst="rect">
            <a:avLst/>
          </a:prstGeom>
          <a:noFill/>
        </p:spPr>
        <p:txBody>
          <a:bodyPr wrap="square" rtlCol="0">
            <a:spAutoFit/>
          </a:bodyPr>
          <a:lstStyle/>
          <a:p>
            <a:pPr>
              <a:spcAft>
                <a:spcPts val="600"/>
              </a:spcAft>
              <a:defRPr/>
            </a:pPr>
            <a:r>
              <a:rPr lang="en-GB" sz="1000" dirty="0">
                <a:latin typeface="Arial" panose="020B0604020202020204" pitchFamily="34" charset="0"/>
                <a:cs typeface="Arial" panose="020B0604020202020204" pitchFamily="34" charset="0"/>
              </a:rPr>
              <a:t>Michael studied Business Administration at the European Business School (EBS) before joining Arthur Andersen as a senior real estate consultant. During his work as a consultant, he received a postgraduate degree in Information Technology. </a:t>
            </a:r>
          </a:p>
          <a:p>
            <a:pPr>
              <a:spcAft>
                <a:spcPts val="600"/>
              </a:spcAft>
              <a:defRPr/>
            </a:pPr>
            <a:r>
              <a:rPr lang="en-GB" sz="1000" dirty="0">
                <a:latin typeface="Arial" panose="020B0604020202020204" pitchFamily="34" charset="0"/>
                <a:cs typeface="Arial" panose="020B0604020202020204" pitchFamily="34" charset="0"/>
              </a:rPr>
              <a:t>From 2001-2018 he was a portfolio manager at MEAG (Munich RE &amp; ERGO) where he gained </a:t>
            </a:r>
            <a:r>
              <a:rPr lang="en-GB" sz="1000" b="1" dirty="0">
                <a:solidFill>
                  <a:schemeClr val="accent1"/>
                </a:solidFill>
                <a:latin typeface="Arial" panose="020B0604020202020204" pitchFamily="34" charset="0"/>
                <a:cs typeface="Arial" panose="020B0604020202020204" pitchFamily="34" charset="0"/>
              </a:rPr>
              <a:t>institutional experience</a:t>
            </a:r>
            <a:r>
              <a:rPr lang="en-GB" sz="1000" dirty="0">
                <a:solidFill>
                  <a:schemeClr val="accent1"/>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managing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 €2.7bn portfolio in real estate, real estate funds, listed real estate securities and REITs. </a:t>
            </a:r>
          </a:p>
          <a:p>
            <a:pPr>
              <a:spcAft>
                <a:spcPts val="600"/>
              </a:spcAft>
              <a:defRPr/>
            </a:pPr>
            <a:r>
              <a:rPr lang="en-GB" sz="1000" dirty="0">
                <a:latin typeface="Arial" panose="020B0604020202020204" pitchFamily="34" charset="0"/>
                <a:cs typeface="Arial" panose="020B0604020202020204" pitchFamily="34" charset="0"/>
              </a:rPr>
              <a:t>Following an </a:t>
            </a:r>
            <a:r>
              <a:rPr lang="en-GB" sz="1000" b="1" dirty="0">
                <a:solidFill>
                  <a:schemeClr val="accent1"/>
                </a:solidFill>
                <a:latin typeface="Arial" panose="020B0604020202020204" pitchFamily="34" charset="0"/>
                <a:cs typeface="Arial" panose="020B0604020202020204" pitchFamily="34" charset="0"/>
              </a:rPr>
              <a:t>audit of the historical performance of his personal portfolio, </a:t>
            </a:r>
            <a:r>
              <a:rPr lang="en-GB" sz="1000" dirty="0">
                <a:latin typeface="Arial" panose="020B0604020202020204" pitchFamily="34" charset="0"/>
                <a:cs typeface="Arial" panose="020B0604020202020204" pitchFamily="34" charset="0"/>
              </a:rPr>
              <a:t>Michael decided to </a:t>
            </a:r>
            <a:r>
              <a:rPr lang="en-GB" sz="1000" b="1" dirty="0">
                <a:solidFill>
                  <a:schemeClr val="accent1"/>
                </a:solidFill>
                <a:latin typeface="Arial" panose="020B0604020202020204" pitchFamily="34" charset="0"/>
                <a:cs typeface="Arial" panose="020B0604020202020204" pitchFamily="34" charset="0"/>
              </a:rPr>
              <a:t>turn his strategy into an entity</a:t>
            </a:r>
            <a:r>
              <a:rPr lang="en-GB" sz="10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dirty="0">
                <a:latin typeface="Arial" panose="020B0604020202020204" pitchFamily="34" charset="0"/>
                <a:cs typeface="Arial" panose="020B0604020202020204" pitchFamily="34" charset="0"/>
              </a:rPr>
              <a:t>His strategy: </a:t>
            </a:r>
            <a:r>
              <a:rPr lang="en-GB" sz="1000" b="1" i="1" dirty="0">
                <a:solidFill>
                  <a:schemeClr val="accent1"/>
                </a:solidFill>
                <a:latin typeface="Arial" panose="020B0604020202020204" pitchFamily="34" charset="0"/>
                <a:cs typeface="Arial" panose="020B0604020202020204" pitchFamily="34" charset="0"/>
              </a:rPr>
              <a:t>“I’m looking for long-term growth businesses trading at attractive prices, and I take a contrarian view.”</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dirty="0">
                <a:latin typeface="Arial" panose="020B0604020202020204" pitchFamily="34" charset="0"/>
                <a:cs typeface="Arial" panose="020B0604020202020204" pitchFamily="34" charset="0"/>
              </a:rPr>
              <a:t>Unlike most other managers, who are wedded to a particular style (e.g. growth vs value), </a:t>
            </a:r>
            <a:r>
              <a:rPr lang="en-GB" sz="1000" b="1" dirty="0">
                <a:solidFill>
                  <a:schemeClr val="accent1"/>
                </a:solidFill>
                <a:latin typeface="Arial" panose="020B0604020202020204" pitchFamily="34" charset="0"/>
                <a:cs typeface="Arial" panose="020B0604020202020204" pitchFamily="34" charset="0"/>
              </a:rPr>
              <a:t>Michael is extremely flexible in his approach, having identified a range of different patterns of successful stock investments over time.</a:t>
            </a:r>
            <a:r>
              <a:rPr lang="en-GB" sz="1000" dirty="0">
                <a:latin typeface="Arial" panose="020B0604020202020204" pitchFamily="34" charset="0"/>
                <a:cs typeface="Arial" panose="020B0604020202020204" pitchFamily="34" charset="0"/>
              </a:rPr>
              <a:t> Coupled with his often contrarian approach and his ability to locate under-the-radar situations, this has resulted in an outstanding return profile over an extended period.</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b="1" dirty="0">
                <a:solidFill>
                  <a:schemeClr val="accent1"/>
                </a:solidFill>
                <a:latin typeface="Arial" panose="020B0604020202020204" pitchFamily="34" charset="0"/>
                <a:cs typeface="Arial" panose="020B0604020202020204" pitchFamily="34" charset="0"/>
              </a:rPr>
              <a:t>Michael has built his track record over three lengthy stock market cycles, proving that his strategy works in the long term and is not just based on lucky strikes.</a:t>
            </a:r>
          </a:p>
        </p:txBody>
      </p:sp>
      <p:sp>
        <p:nvSpPr>
          <p:cNvPr id="14" name="TextBox 13">
            <a:extLst>
              <a:ext uri="{FF2B5EF4-FFF2-40B4-BE49-F238E27FC236}">
                <a16:creationId xmlns:a16="http://schemas.microsoft.com/office/drawing/2014/main" id="{EFEE4014-0B01-88AC-2D77-569D2D74A598}"/>
              </a:ext>
            </a:extLst>
          </p:cNvPr>
          <p:cNvSpPr txBox="1"/>
          <p:nvPr/>
        </p:nvSpPr>
        <p:spPr>
          <a:xfrm>
            <a:off x="407124" y="3566962"/>
            <a:ext cx="2609207" cy="2215991"/>
          </a:xfrm>
          <a:prstGeom prst="rect">
            <a:avLst/>
          </a:prstGeom>
          <a:noFill/>
        </p:spPr>
        <p:txBody>
          <a:bodyPr wrap="square" lIns="0" tIns="0" rIns="0" bIns="0" rtlCol="0">
            <a:spAutoFit/>
          </a:bodyPr>
          <a:lstStyle/>
          <a:p>
            <a:r>
              <a:rPr lang="en-GB" sz="12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Michael Steindler is the brain behind a </a:t>
            </a:r>
            <a:r>
              <a:rPr lang="en-GB" sz="1200" kern="100" dirty="0">
                <a:solidFill>
                  <a:schemeClr val="accent1"/>
                </a:solidFill>
                <a:latin typeface="Arial" panose="020B0604020202020204" pitchFamily="34" charset="0"/>
                <a:ea typeface="Calibri" panose="020F0502020204030204" pitchFamily="34" charset="0"/>
                <a:cs typeface="Arial" panose="020B0604020202020204" pitchFamily="34" charset="0"/>
              </a:rPr>
              <a:t>timeless </a:t>
            </a:r>
            <a:r>
              <a:rPr lang="en-GB" sz="12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strategy: </a:t>
            </a:r>
            <a:r>
              <a:rPr lang="en-GB" sz="12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Buying growth at value prices</a:t>
            </a:r>
            <a:r>
              <a:rPr lang="en-GB" sz="12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a:p>
            <a:endParaRPr lang="en-GB" sz="1200" kern="100"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r>
              <a:rPr lang="en-GB" sz="12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He has been managing this strategy </a:t>
            </a:r>
            <a:r>
              <a:rPr lang="en-GB" sz="12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since 2000</a:t>
            </a:r>
            <a:r>
              <a:rPr lang="en-GB" sz="12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a:p>
            <a:endParaRPr lang="en-GB" sz="1200" kern="100"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r>
              <a:rPr lang="en-GB" sz="1200" kern="100" dirty="0">
                <a:solidFill>
                  <a:schemeClr val="accent1"/>
                </a:solidFill>
                <a:latin typeface="Arial" panose="020B0604020202020204" pitchFamily="34" charset="0"/>
                <a:ea typeface="Calibri" panose="020F0502020204030204" pitchFamily="34" charset="0"/>
                <a:cs typeface="Arial" panose="020B0604020202020204" pitchFamily="34" charset="0"/>
              </a:rPr>
              <a:t>S</a:t>
            </a:r>
            <a:r>
              <a:rPr lang="en-GB" sz="12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arnia Asset Management is</a:t>
            </a:r>
            <a:r>
              <a:rPr lang="en-GB" sz="1200" kern="100" dirty="0">
                <a:solidFill>
                  <a:schemeClr val="accent1"/>
                </a:solidFill>
                <a:latin typeface="Arial" panose="020B0604020202020204" pitchFamily="34" charset="0"/>
                <a:ea typeface="Calibri" panose="020F0502020204030204" pitchFamily="34" charset="0"/>
                <a:cs typeface="Arial" panose="020B0604020202020204" pitchFamily="34" charset="0"/>
              </a:rPr>
              <a:t> partnering with </a:t>
            </a:r>
            <a:r>
              <a:rPr lang="en-GB" sz="12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Michael to bring </a:t>
            </a:r>
            <a:r>
              <a:rPr lang="en-GB" sz="12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his </a:t>
            </a:r>
            <a:r>
              <a:rPr lang="en-GB" sz="1200" b="1" kern="100" dirty="0">
                <a:solidFill>
                  <a:schemeClr val="accent1"/>
                </a:solidFill>
                <a:latin typeface="Arial" panose="020B0604020202020204" pitchFamily="34" charset="0"/>
                <a:ea typeface="Calibri" panose="020F0502020204030204" pitchFamily="34" charset="0"/>
                <a:cs typeface="Arial" panose="020B0604020202020204" pitchFamily="34" charset="0"/>
              </a:rPr>
              <a:t>strategy </a:t>
            </a:r>
            <a:r>
              <a:rPr lang="en-GB" sz="12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to a broader audience</a:t>
            </a:r>
            <a:r>
              <a:rPr lang="en-GB" sz="12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of investors around the world</a:t>
            </a:r>
            <a:r>
              <a:rPr lang="en-GB" sz="1200" kern="100" dirty="0">
                <a:solidFill>
                  <a:schemeClr val="accent1"/>
                </a:solidFill>
                <a:latin typeface="Arial" panose="020B0604020202020204" pitchFamily="34" charset="0"/>
                <a:ea typeface="Calibri" panose="020F0502020204030204" pitchFamily="34" charset="0"/>
                <a:cs typeface="Arial" panose="020B0604020202020204" pitchFamily="34" charset="0"/>
              </a:rPr>
              <a:t>. You literally invest alongside him.</a:t>
            </a:r>
            <a:endParaRPr lang="en-GB" sz="1200" kern="100" dirty="0">
              <a:solidFill>
                <a:schemeClr val="accent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5B5F960-AF62-E091-6879-7109EF9710C2}"/>
              </a:ext>
            </a:extLst>
          </p:cNvPr>
          <p:cNvPicPr>
            <a:picLocks/>
          </p:cNvPicPr>
          <p:nvPr/>
        </p:nvPicPr>
        <p:blipFill rotWithShape="1">
          <a:blip r:embed="rId2" cstate="hqprint">
            <a:extLst>
              <a:ext uri="{28A0092B-C50C-407E-A947-70E740481C1C}">
                <a14:useLocalDpi xmlns:a14="http://schemas.microsoft.com/office/drawing/2010/main"/>
              </a:ext>
            </a:extLst>
          </a:blip>
          <a:srcRect/>
          <a:stretch/>
        </p:blipFill>
        <p:spPr>
          <a:xfrm>
            <a:off x="429677" y="1039612"/>
            <a:ext cx="1591200" cy="1591200"/>
          </a:xfrm>
          <a:prstGeom prst="ellipse">
            <a:avLst/>
          </a:prstGeom>
        </p:spPr>
      </p:pic>
      <p:sp>
        <p:nvSpPr>
          <p:cNvPr id="2" name="Rectangle 1">
            <a:extLst>
              <a:ext uri="{FF2B5EF4-FFF2-40B4-BE49-F238E27FC236}">
                <a16:creationId xmlns:a16="http://schemas.microsoft.com/office/drawing/2014/main" id="{FDF0FF38-ECA0-BD17-9D99-7BFF838A7224}"/>
              </a:ext>
            </a:extLst>
          </p:cNvPr>
          <p:cNvSpPr/>
          <p:nvPr/>
        </p:nvSpPr>
        <p:spPr>
          <a:xfrm>
            <a:off x="7366000" y="787400"/>
            <a:ext cx="4826000" cy="37987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796D5CE-D03E-5A10-7FA1-D65C8F08DEE2}"/>
              </a:ext>
            </a:extLst>
          </p:cNvPr>
          <p:cNvSpPr txBox="1"/>
          <p:nvPr/>
        </p:nvSpPr>
        <p:spPr>
          <a:xfrm>
            <a:off x="3362537" y="4756110"/>
            <a:ext cx="8422338"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dirty="0">
                <a:latin typeface="Arial" panose="020B0604020202020204" pitchFamily="34" charset="0"/>
                <a:cs typeface="Arial" panose="020B0604020202020204" pitchFamily="34" charset="0"/>
              </a:rPr>
              <a:t>Finding outlier investment ideas using fundamental analysis is not a profession for Michael – it's his lifelong passion. </a:t>
            </a:r>
            <a:r>
              <a:rPr lang="en-GB" sz="1000" b="1" dirty="0">
                <a:solidFill>
                  <a:schemeClr val="accent1"/>
                </a:solidFill>
                <a:latin typeface="Arial" panose="020B0604020202020204" pitchFamily="34" charset="0"/>
                <a:cs typeface="Arial" panose="020B0604020202020204" pitchFamily="34" charset="0"/>
              </a:rPr>
              <a:t>Investing in this fund means co-investing with Michael. He is 52 and wants to keep working for decades to come.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dirty="0">
                <a:latin typeface="Arial" panose="020B0604020202020204" pitchFamily="34" charset="0"/>
                <a:cs typeface="Arial" panose="020B0604020202020204" pitchFamily="34" charset="0"/>
              </a:rPr>
              <a:t>Michael and Swen have a </a:t>
            </a:r>
            <a:r>
              <a:rPr lang="en-GB" sz="1000" b="1" dirty="0">
                <a:solidFill>
                  <a:schemeClr val="accent1"/>
                </a:solidFill>
                <a:latin typeface="Arial" panose="020B0604020202020204" pitchFamily="34" charset="0"/>
                <a:cs typeface="Arial" panose="020B0604020202020204" pitchFamily="34" charset="0"/>
              </a:rPr>
              <a:t>long-standing personal connection</a:t>
            </a:r>
            <a:r>
              <a:rPr lang="en-GB" sz="1000" dirty="0">
                <a:latin typeface="Arial" panose="020B0604020202020204" pitchFamily="34" charset="0"/>
                <a:cs typeface="Arial" panose="020B0604020202020204" pitchFamily="34" charset="0"/>
              </a:rPr>
              <a:t>. Michael’s biggest investment outlier – </a:t>
            </a:r>
            <a:r>
              <a:rPr lang="en-GB" sz="1000" dirty="0" err="1">
                <a:latin typeface="Arial" panose="020B0604020202020204" pitchFamily="34" charset="0"/>
                <a:cs typeface="Arial" panose="020B0604020202020204" pitchFamily="34" charset="0"/>
              </a:rPr>
              <a:t>Hypoport</a:t>
            </a:r>
            <a:r>
              <a:rPr lang="en-GB" sz="1000" dirty="0">
                <a:latin typeface="Arial" panose="020B0604020202020204" pitchFamily="34" charset="0"/>
                <a:cs typeface="Arial" panose="020B0604020202020204" pitchFamily="34" charset="0"/>
              </a:rPr>
              <a:t> – was a company he had read about on Swen’s investment blog, Undervalued-Shares.com, in 2010. He achieved nearly a 100x with some of his position.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dirty="0">
                <a:latin typeface="Arial" panose="020B0604020202020204" pitchFamily="34" charset="0"/>
                <a:cs typeface="Arial" panose="020B0604020202020204" pitchFamily="34" charset="0"/>
              </a:rPr>
              <a:t>Michael divides his time between Munich and Liechtenstein. He loves reading science fiction.</a:t>
            </a:r>
          </a:p>
          <a:p>
            <a:pPr lvl="0">
              <a:spcAft>
                <a:spcPts val="600"/>
              </a:spcAft>
              <a:defRPr/>
            </a:pPr>
            <a:r>
              <a:rPr lang="en-GB" sz="1000" dirty="0">
                <a:latin typeface="Arial" panose="020B0604020202020204" pitchFamily="34" charset="0"/>
                <a:cs typeface="Arial" panose="020B0604020202020204" pitchFamily="34" charset="0"/>
              </a:rPr>
              <a:t>The investment entity that Michael has put much of his personal wealth into is based in Liechtenstein, and it has so far only been available to a limited audience in the DACH region. </a:t>
            </a:r>
            <a:r>
              <a:rPr lang="en-GB" sz="1000" b="1" dirty="0">
                <a:solidFill>
                  <a:schemeClr val="accent1"/>
                </a:solidFill>
                <a:latin typeface="Arial" panose="020B0604020202020204" pitchFamily="34" charset="0"/>
                <a:cs typeface="Arial" panose="020B0604020202020204" pitchFamily="34" charset="0"/>
              </a:rPr>
              <a:t>The Sarnia GLOBAL ALPHA Fund is a user-friendly structure, created to give investors from around the world easier access to Michael’s master fund, without charging any additional fees. </a:t>
            </a:r>
          </a:p>
        </p:txBody>
      </p:sp>
      <p:graphicFrame>
        <p:nvGraphicFramePr>
          <p:cNvPr id="4" name="Chart 3">
            <a:extLst>
              <a:ext uri="{FF2B5EF4-FFF2-40B4-BE49-F238E27FC236}">
                <a16:creationId xmlns:a16="http://schemas.microsoft.com/office/drawing/2014/main" id="{6A597253-E8B7-1FEB-1FBD-2D9F6B95AC73}"/>
              </a:ext>
            </a:extLst>
          </p:cNvPr>
          <p:cNvGraphicFramePr/>
          <p:nvPr>
            <p:extLst>
              <p:ext uri="{D42A27DB-BD31-4B8C-83A1-F6EECF244321}">
                <p14:modId xmlns:p14="http://schemas.microsoft.com/office/powerpoint/2010/main" val="1799115150"/>
              </p:ext>
            </p:extLst>
          </p:nvPr>
        </p:nvGraphicFramePr>
        <p:xfrm>
          <a:off x="7490036" y="1333238"/>
          <a:ext cx="4536312" cy="31867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26CBBB7-CBF7-DD15-9821-B001E87B1ECE}"/>
              </a:ext>
            </a:extLst>
          </p:cNvPr>
          <p:cNvSpPr txBox="1"/>
          <p:nvPr/>
        </p:nvSpPr>
        <p:spPr>
          <a:xfrm>
            <a:off x="7490036" y="1039612"/>
            <a:ext cx="4389343" cy="276999"/>
          </a:xfrm>
          <a:prstGeom prst="rect">
            <a:avLst/>
          </a:prstGeom>
          <a:noFill/>
        </p:spPr>
        <p:txBody>
          <a:bodyPr wrap="none" rtlCol="0">
            <a:spAutoFit/>
          </a:bodyPr>
          <a:lstStyle/>
          <a:p>
            <a:r>
              <a:rPr lang="en-GB" sz="1200" b="1" dirty="0">
                <a:solidFill>
                  <a:schemeClr val="accent1"/>
                </a:solidFill>
              </a:rPr>
              <a:t>€1,000 invested in 2000 has grown to over €250,000 today</a:t>
            </a:r>
          </a:p>
        </p:txBody>
      </p:sp>
    </p:spTree>
    <p:extLst>
      <p:ext uri="{BB962C8B-B14F-4D97-AF65-F5344CB8AC3E}">
        <p14:creationId xmlns:p14="http://schemas.microsoft.com/office/powerpoint/2010/main" val="292613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9C782-BB94-100E-AB26-79C1B57BADC0}"/>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C941414C-7037-22C7-4228-C57D0940676F}"/>
              </a:ext>
            </a:extLst>
          </p:cNvPr>
          <p:cNvSpPr/>
          <p:nvPr/>
        </p:nvSpPr>
        <p:spPr>
          <a:xfrm>
            <a:off x="6037178" y="1120787"/>
            <a:ext cx="5779859" cy="531132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56ACD725-3155-265A-BB94-7FC49AB57659}"/>
              </a:ext>
            </a:extLst>
          </p:cNvPr>
          <p:cNvSpPr>
            <a:spLocks noGrp="1"/>
          </p:cNvSpPr>
          <p:nvPr>
            <p:ph type="title"/>
          </p:nvPr>
        </p:nvSpPr>
        <p:spPr>
          <a:xfrm>
            <a:off x="407125" y="271145"/>
            <a:ext cx="8749938" cy="395061"/>
          </a:xfrm>
        </p:spPr>
        <p:txBody>
          <a:bodyPr/>
          <a:lstStyle/>
          <a:p>
            <a:r>
              <a:rPr lang="en-GB" b="0" dirty="0">
                <a:ea typeface="+mn-ea"/>
                <a:cs typeface="+mn-cs"/>
              </a:rPr>
              <a:t>Exemplary investment case #1: </a:t>
            </a:r>
            <a:r>
              <a:rPr lang="en-GB" b="0" dirty="0" err="1">
                <a:ea typeface="+mn-ea"/>
                <a:cs typeface="+mn-cs"/>
              </a:rPr>
              <a:t>Hypoport</a:t>
            </a:r>
            <a:r>
              <a:rPr lang="en-GB" b="0" dirty="0">
                <a:ea typeface="+mn-ea"/>
                <a:cs typeface="+mn-cs"/>
              </a:rPr>
              <a:t> SE</a:t>
            </a:r>
          </a:p>
        </p:txBody>
      </p:sp>
      <p:sp>
        <p:nvSpPr>
          <p:cNvPr id="9" name="Text Box 9">
            <a:extLst>
              <a:ext uri="{FF2B5EF4-FFF2-40B4-BE49-F238E27FC236}">
                <a16:creationId xmlns:a16="http://schemas.microsoft.com/office/drawing/2014/main" id="{854CDE83-6FB3-6CFD-5FDD-FE603FDA09A4}"/>
              </a:ext>
            </a:extLst>
          </p:cNvPr>
          <p:cNvSpPr txBox="1">
            <a:spLocks noChangeArrowheads="1"/>
          </p:cNvSpPr>
          <p:nvPr/>
        </p:nvSpPr>
        <p:spPr bwMode="auto">
          <a:xfrm>
            <a:off x="407125" y="1056978"/>
            <a:ext cx="5473829" cy="5311327"/>
          </a:xfrm>
          <a:prstGeom prst="rect">
            <a:avLst/>
          </a:prstGeom>
          <a:noFill/>
          <a:ln>
            <a:noFill/>
          </a:ln>
          <a:effectLst/>
        </p:spPr>
        <p:txBody>
          <a:bodyPr wrap="square" lIns="0" tIns="46800" rIns="90000" bIns="46800">
            <a:spAutoFit/>
          </a:bodyPr>
          <a:lstStyle>
            <a:lvl1pPr eaLnBrk="0" hangingPunct="0">
              <a:spcAft>
                <a:spcPct val="50000"/>
              </a:spcAft>
              <a:buBlip>
                <a:blip r:embed="rId2"/>
              </a:buBlip>
              <a:defRPr sz="1600">
                <a:solidFill>
                  <a:srgbClr val="000000"/>
                </a:solidFill>
                <a:latin typeface="Arial" charset="0"/>
              </a:defRPr>
            </a:lvl1pPr>
            <a:lvl2pPr marL="742950" indent="-285750" eaLnBrk="0" hangingPunct="0">
              <a:spcAft>
                <a:spcPct val="50000"/>
              </a:spcAft>
              <a:buFont typeface="Arial" charset="0"/>
              <a:buChar char="–"/>
              <a:defRPr sz="1600">
                <a:solidFill>
                  <a:srgbClr val="000000"/>
                </a:solidFill>
                <a:latin typeface="Arial" charset="0"/>
              </a:defRPr>
            </a:lvl2pPr>
            <a:lvl3pPr marL="1143000" indent="-228600" eaLnBrk="0" hangingPunct="0">
              <a:spcAft>
                <a:spcPct val="50000"/>
              </a:spcAft>
              <a:buFont typeface="Arial" charset="0"/>
              <a:buChar char="–"/>
              <a:defRPr sz="1600">
                <a:solidFill>
                  <a:srgbClr val="000000"/>
                </a:solidFill>
                <a:latin typeface="Arial" charset="0"/>
              </a:defRPr>
            </a:lvl3pPr>
            <a:lvl4pPr marL="1600200" indent="-228600" eaLnBrk="0" hangingPunct="0">
              <a:lnSpc>
                <a:spcPct val="95000"/>
              </a:lnSpc>
              <a:spcBef>
                <a:spcPct val="20000"/>
              </a:spcBef>
              <a:spcAft>
                <a:spcPct val="20000"/>
              </a:spcAft>
              <a:buBlip>
                <a:blip r:embed="rId3"/>
              </a:buBlip>
              <a:defRPr>
                <a:solidFill>
                  <a:schemeClr val="tx1"/>
                </a:solidFill>
                <a:latin typeface="Arial" charset="0"/>
              </a:defRPr>
            </a:lvl4pPr>
            <a:lvl5pPr marL="2057400" indent="-228600" eaLnBrk="0" hangingPunct="0">
              <a:lnSpc>
                <a:spcPct val="95000"/>
              </a:lnSpc>
              <a:spcBef>
                <a:spcPct val="20000"/>
              </a:spcBef>
              <a:spcAft>
                <a:spcPct val="20000"/>
              </a:spcAft>
              <a:buBlip>
                <a:blip r:embed="rId3"/>
              </a:buBlip>
              <a:defRPr>
                <a:solidFill>
                  <a:schemeClr val="tx1"/>
                </a:solidFill>
                <a:latin typeface="Arial" charset="0"/>
              </a:defRPr>
            </a:lvl5pPr>
            <a:lvl6pPr marL="2514600" indent="-228600" eaLnBrk="0" fontAlgn="base" hangingPunct="0">
              <a:lnSpc>
                <a:spcPct val="95000"/>
              </a:lnSpc>
              <a:spcBef>
                <a:spcPct val="20000"/>
              </a:spcBef>
              <a:spcAft>
                <a:spcPct val="20000"/>
              </a:spcAft>
              <a:buBlip>
                <a:blip r:embed="rId3"/>
              </a:buBlip>
              <a:defRPr>
                <a:solidFill>
                  <a:schemeClr val="tx1"/>
                </a:solidFill>
                <a:latin typeface="Arial" charset="0"/>
              </a:defRPr>
            </a:lvl6pPr>
            <a:lvl7pPr marL="2971800" indent="-228600" eaLnBrk="0" fontAlgn="base" hangingPunct="0">
              <a:lnSpc>
                <a:spcPct val="95000"/>
              </a:lnSpc>
              <a:spcBef>
                <a:spcPct val="20000"/>
              </a:spcBef>
              <a:spcAft>
                <a:spcPct val="20000"/>
              </a:spcAft>
              <a:buBlip>
                <a:blip r:embed="rId3"/>
              </a:buBlip>
              <a:defRPr>
                <a:solidFill>
                  <a:schemeClr val="tx1"/>
                </a:solidFill>
                <a:latin typeface="Arial" charset="0"/>
              </a:defRPr>
            </a:lvl7pPr>
            <a:lvl8pPr marL="3429000" indent="-228600" eaLnBrk="0" fontAlgn="base" hangingPunct="0">
              <a:lnSpc>
                <a:spcPct val="95000"/>
              </a:lnSpc>
              <a:spcBef>
                <a:spcPct val="20000"/>
              </a:spcBef>
              <a:spcAft>
                <a:spcPct val="20000"/>
              </a:spcAft>
              <a:buBlip>
                <a:blip r:embed="rId3"/>
              </a:buBlip>
              <a:defRPr>
                <a:solidFill>
                  <a:schemeClr val="tx1"/>
                </a:solidFill>
                <a:latin typeface="Arial" charset="0"/>
              </a:defRPr>
            </a:lvl8pPr>
            <a:lvl9pPr marL="3886200" indent="-228600" eaLnBrk="0" fontAlgn="base" hangingPunct="0">
              <a:lnSpc>
                <a:spcPct val="95000"/>
              </a:lnSpc>
              <a:spcBef>
                <a:spcPct val="20000"/>
              </a:spcBef>
              <a:spcAft>
                <a:spcPct val="20000"/>
              </a:spcAft>
              <a:buBlip>
                <a:blip r:embed="rId3"/>
              </a:buBlip>
              <a:defRPr>
                <a:solidFill>
                  <a:schemeClr val="tx1"/>
                </a:solidFill>
                <a:latin typeface="Arial" charset="0"/>
              </a:defRPr>
            </a:lvl9pPr>
          </a:lstStyle>
          <a:p>
            <a:pPr>
              <a:spcBef>
                <a:spcPct val="50000"/>
              </a:spcBef>
              <a:spcAft>
                <a:spcPts val="0"/>
              </a:spcAft>
              <a:buNone/>
            </a:pPr>
            <a:r>
              <a:rPr lang="en-GB" altLang="en-US" sz="1400" b="1" dirty="0">
                <a:solidFill>
                  <a:schemeClr val="accent1"/>
                </a:solidFill>
                <a:latin typeface="Arial" panose="020B0604020202020204" pitchFamily="34" charset="0"/>
                <a:cs typeface="Arial" panose="020B0604020202020204" pitchFamily="34" charset="0"/>
              </a:rPr>
              <a:t>What was </a:t>
            </a:r>
            <a:r>
              <a:rPr lang="en-GB" altLang="en-US" sz="1400" b="1" dirty="0" err="1">
                <a:solidFill>
                  <a:schemeClr val="accent1"/>
                </a:solidFill>
                <a:latin typeface="Arial" panose="020B0604020202020204" pitchFamily="34" charset="0"/>
                <a:cs typeface="Arial" panose="020B0604020202020204" pitchFamily="34" charset="0"/>
              </a:rPr>
              <a:t>Hypoport</a:t>
            </a:r>
            <a:r>
              <a:rPr lang="en-GB" altLang="en-US" sz="1400" b="1" dirty="0">
                <a:solidFill>
                  <a:schemeClr val="accent1"/>
                </a:solidFill>
                <a:latin typeface="Arial" panose="020B0604020202020204" pitchFamily="34" charset="0"/>
                <a:cs typeface="Arial" panose="020B0604020202020204" pitchFamily="34" charset="0"/>
              </a:rPr>
              <a:t> about?</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Software eats the world – but it’s not only US companies that succeed. </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In many countries, local software companies win. Different legal systems, regulatory frameworks, cultures and language can all conspire to give a national firm the edge.</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Germany’s </a:t>
            </a:r>
            <a:r>
              <a:rPr lang="en-GB" altLang="en-US" sz="1300" dirty="0" err="1">
                <a:solidFill>
                  <a:schemeClr val="tx1"/>
                </a:solidFill>
                <a:latin typeface="Arial" panose="020B0604020202020204" pitchFamily="34" charset="0"/>
                <a:cs typeface="Arial" panose="020B0604020202020204" pitchFamily="34" charset="0"/>
              </a:rPr>
              <a:t>Hypoport</a:t>
            </a:r>
            <a:r>
              <a:rPr lang="en-GB" altLang="en-US" sz="1300" dirty="0">
                <a:solidFill>
                  <a:schemeClr val="tx1"/>
                </a:solidFill>
                <a:latin typeface="Arial" panose="020B0604020202020204" pitchFamily="34" charset="0"/>
                <a:cs typeface="Arial" panose="020B0604020202020204" pitchFamily="34" charset="0"/>
              </a:rPr>
              <a:t> Group built a </a:t>
            </a:r>
            <a:r>
              <a:rPr lang="en-GB" altLang="en-US" sz="1300" b="1" dirty="0">
                <a:solidFill>
                  <a:schemeClr val="accent1"/>
                </a:solidFill>
                <a:latin typeface="Arial" panose="020B0604020202020204" pitchFamily="34" charset="0"/>
                <a:cs typeface="Arial" panose="020B0604020202020204" pitchFamily="34" charset="0"/>
              </a:rPr>
              <a:t>network of technology companies </a:t>
            </a:r>
            <a:r>
              <a:rPr lang="en-GB" altLang="en-US" sz="1300" dirty="0">
                <a:solidFill>
                  <a:schemeClr val="tx1"/>
                </a:solidFill>
                <a:latin typeface="Arial" panose="020B0604020202020204" pitchFamily="34" charset="0"/>
                <a:cs typeface="Arial" panose="020B0604020202020204" pitchFamily="34" charset="0"/>
              </a:rPr>
              <a:t>that address the </a:t>
            </a:r>
            <a:r>
              <a:rPr lang="en-GB" altLang="en-US" sz="1300" b="1" dirty="0">
                <a:solidFill>
                  <a:schemeClr val="accent1"/>
                </a:solidFill>
                <a:latin typeface="Arial" panose="020B0604020202020204" pitchFamily="34" charset="0"/>
                <a:cs typeface="Arial" panose="020B0604020202020204" pitchFamily="34" charset="0"/>
              </a:rPr>
              <a:t>B2B mortgage market</a:t>
            </a:r>
            <a:r>
              <a:rPr lang="en-GB" altLang="en-US" sz="1300" dirty="0">
                <a:solidFill>
                  <a:schemeClr val="tx1"/>
                </a:solidFill>
                <a:latin typeface="Arial" panose="020B0604020202020204" pitchFamily="34" charset="0"/>
                <a:cs typeface="Arial" panose="020B0604020202020204" pitchFamily="34" charset="0"/>
              </a:rPr>
              <a:t> that exists between banks and other financial services providers in its home market of 84m people.</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With a postgrad degree in IT, Michael has significant </a:t>
            </a:r>
            <a:r>
              <a:rPr lang="en-GB" altLang="en-US" sz="1300" b="1" dirty="0">
                <a:solidFill>
                  <a:schemeClr val="accent1"/>
                </a:solidFill>
                <a:latin typeface="Arial" panose="020B0604020202020204" pitchFamily="34" charset="0"/>
                <a:cs typeface="Arial" panose="020B0604020202020204" pitchFamily="34" charset="0"/>
              </a:rPr>
              <a:t>sector expertise</a:t>
            </a:r>
            <a:r>
              <a:rPr lang="en-GB" altLang="en-US" sz="1300" dirty="0">
                <a:solidFill>
                  <a:schemeClr val="tx1"/>
                </a:solidFill>
                <a:latin typeface="Arial" panose="020B0604020202020204" pitchFamily="34" charset="0"/>
                <a:cs typeface="Arial" panose="020B0604020202020204" pitchFamily="34" charset="0"/>
              </a:rPr>
              <a:t>. He located </a:t>
            </a:r>
            <a:r>
              <a:rPr lang="en-GB" altLang="en-US" sz="1300" dirty="0" err="1">
                <a:solidFill>
                  <a:schemeClr val="tx1"/>
                </a:solidFill>
                <a:latin typeface="Arial" panose="020B0604020202020204" pitchFamily="34" charset="0"/>
                <a:cs typeface="Arial" panose="020B0604020202020204" pitchFamily="34" charset="0"/>
              </a:rPr>
              <a:t>Hypoport</a:t>
            </a:r>
            <a:r>
              <a:rPr lang="en-GB" altLang="en-US" sz="1300" dirty="0">
                <a:solidFill>
                  <a:schemeClr val="tx1"/>
                </a:solidFill>
                <a:latin typeface="Arial" panose="020B0604020202020204" pitchFamily="34" charset="0"/>
                <a:cs typeface="Arial" panose="020B0604020202020204" pitchFamily="34" charset="0"/>
              </a:rPr>
              <a:t> as an overlooked, highly promising prospect for a national champion to emerge. When he first invested, the company had a market cap of just €50m. Despite its small size, it already had </a:t>
            </a:r>
            <a:r>
              <a:rPr lang="en-GB" altLang="en-US" sz="1300" b="1" dirty="0">
                <a:solidFill>
                  <a:schemeClr val="accent1"/>
                </a:solidFill>
                <a:latin typeface="Arial" panose="020B0604020202020204" pitchFamily="34" charset="0"/>
                <a:cs typeface="Arial" panose="020B0604020202020204" pitchFamily="34" charset="0"/>
              </a:rPr>
              <a:t>scalable recurring revenue,</a:t>
            </a:r>
            <a:r>
              <a:rPr lang="en-GB" altLang="en-US" sz="1300" dirty="0">
                <a:solidFill>
                  <a:schemeClr val="accent1"/>
                </a:solidFill>
                <a:latin typeface="Arial" panose="020B0604020202020204" pitchFamily="34" charset="0"/>
                <a:cs typeface="Arial" panose="020B0604020202020204" pitchFamily="34" charset="0"/>
              </a:rPr>
              <a:t> </a:t>
            </a:r>
            <a:r>
              <a:rPr lang="en-GB" altLang="en-US" sz="1300" dirty="0">
                <a:solidFill>
                  <a:schemeClr val="tx1"/>
                </a:solidFill>
                <a:latin typeface="Arial" panose="020B0604020202020204" pitchFamily="34" charset="0"/>
                <a:cs typeface="Arial" panose="020B0604020202020204" pitchFamily="34" charset="0"/>
              </a:rPr>
              <a:t>and its </a:t>
            </a:r>
            <a:r>
              <a:rPr lang="en-GB" altLang="en-US" sz="1300" b="1" dirty="0">
                <a:solidFill>
                  <a:schemeClr val="accent1"/>
                </a:solidFill>
                <a:latin typeface="Arial" panose="020B0604020202020204" pitchFamily="34" charset="0"/>
                <a:cs typeface="Arial" panose="020B0604020202020204" pitchFamily="34" charset="0"/>
              </a:rPr>
              <a:t>platform had a strong moat</a:t>
            </a:r>
            <a:r>
              <a:rPr lang="en-GB" altLang="en-US" sz="1300" dirty="0">
                <a:solidFill>
                  <a:schemeClr val="tx1"/>
                </a:solidFill>
                <a:latin typeface="Arial" panose="020B0604020202020204" pitchFamily="34" charset="0"/>
                <a:cs typeface="Arial" panose="020B0604020202020204" pitchFamily="34" charset="0"/>
              </a:rPr>
              <a:t>. </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One of its founders was offloading shares due to changes in his personal life – i.e. there was sufficient stock available for a meaningful position. This created an opportunity for a </a:t>
            </a:r>
            <a:r>
              <a:rPr lang="en-GB" altLang="en-US" sz="1300" b="1" dirty="0">
                <a:solidFill>
                  <a:schemeClr val="accent1"/>
                </a:solidFill>
                <a:latin typeface="Arial" panose="020B0604020202020204" pitchFamily="34" charset="0"/>
                <a:cs typeface="Arial" panose="020B0604020202020204" pitchFamily="34" charset="0"/>
              </a:rPr>
              <a:t>non-crowded contrarian trade</a:t>
            </a:r>
            <a:r>
              <a:rPr lang="en-GB" altLang="en-US" sz="1300" b="1" dirty="0">
                <a:solidFill>
                  <a:schemeClr val="tx1"/>
                </a:solidFill>
                <a:latin typeface="Arial" panose="020B0604020202020204" pitchFamily="34" charset="0"/>
                <a:cs typeface="Arial" panose="020B0604020202020204" pitchFamily="34" charset="0"/>
              </a:rPr>
              <a:t>.</a:t>
            </a:r>
            <a:r>
              <a:rPr lang="en-GB" altLang="en-US" sz="1300" dirty="0">
                <a:solidFill>
                  <a:schemeClr val="tx1"/>
                </a:solidFill>
                <a:latin typeface="Arial" panose="020B0604020202020204" pitchFamily="34" charset="0"/>
                <a:cs typeface="Arial" panose="020B0604020202020204" pitchFamily="34" charset="0"/>
              </a:rPr>
              <a:t> </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The subsequent rise of high-growth digital financial marketplaces provided the </a:t>
            </a:r>
            <a:r>
              <a:rPr lang="en-GB" altLang="en-US" sz="1300" b="1" dirty="0">
                <a:solidFill>
                  <a:schemeClr val="accent1"/>
                </a:solidFill>
                <a:latin typeface="Arial" panose="020B0604020202020204" pitchFamily="34" charset="0"/>
                <a:cs typeface="Arial" panose="020B0604020202020204" pitchFamily="34" charset="0"/>
              </a:rPr>
              <a:t>catalyst</a:t>
            </a:r>
            <a:r>
              <a:rPr lang="en-GB" altLang="en-US" sz="1300" dirty="0">
                <a:solidFill>
                  <a:schemeClr val="tx1"/>
                </a:solidFill>
                <a:latin typeface="Arial" panose="020B0604020202020204" pitchFamily="34" charset="0"/>
                <a:cs typeface="Arial" panose="020B0604020202020204" pitchFamily="34" charset="0"/>
              </a:rPr>
              <a:t>. It rose &gt;100-fold to a €6bn market cap. With some of his position, our portfolio manager captured nearly all this upside.</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Michael spends time on identifying such </a:t>
            </a:r>
            <a:r>
              <a:rPr lang="en-GB" altLang="en-US" sz="1300" b="1" dirty="0">
                <a:solidFill>
                  <a:schemeClr val="accent1"/>
                </a:solidFill>
                <a:latin typeface="Arial" panose="020B0604020202020204" pitchFamily="34" charset="0"/>
                <a:cs typeface="Arial" panose="020B0604020202020204" pitchFamily="34" charset="0"/>
              </a:rPr>
              <a:t>outliers</a:t>
            </a:r>
            <a:r>
              <a:rPr lang="en-GB" altLang="en-US" sz="1300" b="1" dirty="0">
                <a:solidFill>
                  <a:schemeClr val="tx1"/>
                </a:solidFill>
                <a:latin typeface="Arial" panose="020B0604020202020204" pitchFamily="34" charset="0"/>
                <a:cs typeface="Arial" panose="020B0604020202020204" pitchFamily="34" charset="0"/>
              </a:rPr>
              <a:t> </a:t>
            </a:r>
            <a:r>
              <a:rPr lang="en-GB" altLang="en-US" sz="1300" dirty="0">
                <a:solidFill>
                  <a:schemeClr val="tx1"/>
                </a:solidFill>
                <a:latin typeface="Arial" panose="020B0604020202020204" pitchFamily="34" charset="0"/>
                <a:cs typeface="Arial" panose="020B0604020202020204" pitchFamily="34" charset="0"/>
              </a:rPr>
              <a:t>so you don’t have to. </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(He cashed out of </a:t>
            </a:r>
            <a:r>
              <a:rPr lang="en-GB" altLang="en-US" sz="1300" dirty="0" err="1">
                <a:solidFill>
                  <a:schemeClr val="tx1"/>
                </a:solidFill>
                <a:latin typeface="Arial" panose="020B0604020202020204" pitchFamily="34" charset="0"/>
                <a:cs typeface="Arial" panose="020B0604020202020204" pitchFamily="34" charset="0"/>
              </a:rPr>
              <a:t>Hypoport</a:t>
            </a:r>
            <a:r>
              <a:rPr lang="en-GB" altLang="en-US" sz="1300" dirty="0">
                <a:solidFill>
                  <a:schemeClr val="tx1"/>
                </a:solidFill>
                <a:latin typeface="Arial" panose="020B0604020202020204" pitchFamily="34" charset="0"/>
                <a:cs typeface="Arial" panose="020B0604020202020204" pitchFamily="34" charset="0"/>
              </a:rPr>
              <a:t>, but recently bought back into it following the stocks de-rating as part of the ‘SaaS Apocalypse’).</a:t>
            </a:r>
          </a:p>
        </p:txBody>
      </p:sp>
      <p:pic>
        <p:nvPicPr>
          <p:cNvPr id="14" name="Picture 13">
            <a:extLst>
              <a:ext uri="{FF2B5EF4-FFF2-40B4-BE49-F238E27FC236}">
                <a16:creationId xmlns:a16="http://schemas.microsoft.com/office/drawing/2014/main" id="{286F4976-FDD0-26E4-3AC0-7A29D8A75A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3402" y="2140080"/>
            <a:ext cx="5467411" cy="3159369"/>
          </a:xfrm>
          <a:prstGeom prst="rect">
            <a:avLst/>
          </a:prstGeom>
          <a:solidFill>
            <a:schemeClr val="accent5">
              <a:lumMod val="20000"/>
              <a:lumOff val="80000"/>
            </a:schemeClr>
          </a:solidFill>
        </p:spPr>
      </p:pic>
      <p:sp>
        <p:nvSpPr>
          <p:cNvPr id="15" name="Rectangle 14">
            <a:extLst>
              <a:ext uri="{FF2B5EF4-FFF2-40B4-BE49-F238E27FC236}">
                <a16:creationId xmlns:a16="http://schemas.microsoft.com/office/drawing/2014/main" id="{2E1569B2-AE21-77DF-113D-5DCF4D014AB4}"/>
              </a:ext>
            </a:extLst>
          </p:cNvPr>
          <p:cNvSpPr/>
          <p:nvPr/>
        </p:nvSpPr>
        <p:spPr>
          <a:xfrm>
            <a:off x="6193402" y="1332639"/>
            <a:ext cx="5467411" cy="6077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feld 35">
            <a:extLst>
              <a:ext uri="{FF2B5EF4-FFF2-40B4-BE49-F238E27FC236}">
                <a16:creationId xmlns:a16="http://schemas.microsoft.com/office/drawing/2014/main" id="{EA527924-888A-C365-269D-405A36778486}"/>
              </a:ext>
            </a:extLst>
          </p:cNvPr>
          <p:cNvSpPr txBox="1"/>
          <p:nvPr/>
        </p:nvSpPr>
        <p:spPr>
          <a:xfrm>
            <a:off x="6121400" y="5417639"/>
            <a:ext cx="2297678" cy="215444"/>
          </a:xfrm>
          <a:prstGeom prst="rect">
            <a:avLst/>
          </a:prstGeom>
          <a:noFill/>
        </p:spPr>
        <p:txBody>
          <a:bodyPr wrap="square" rtlCol="0">
            <a:spAutoFit/>
          </a:bodyPr>
          <a:lstStyle/>
          <a:p>
            <a:r>
              <a:rPr lang="en-GB" sz="800" dirty="0">
                <a:solidFill>
                  <a:srgbClr val="093254"/>
                </a:solidFill>
                <a:latin typeface="Arial" panose="020B0604020202020204" pitchFamily="34" charset="0"/>
                <a:cs typeface="Arial" panose="020B0604020202020204" pitchFamily="34" charset="0"/>
              </a:rPr>
              <a:t>Source: </a:t>
            </a:r>
            <a:r>
              <a:rPr lang="en-GB" sz="800" dirty="0" err="1">
                <a:solidFill>
                  <a:srgbClr val="093254"/>
                </a:solidFill>
                <a:latin typeface="Arial" panose="020B0604020202020204" pitchFamily="34" charset="0"/>
                <a:cs typeface="Arial" panose="020B0604020202020204" pitchFamily="34" charset="0"/>
              </a:rPr>
              <a:t>Bigcharts</a:t>
            </a:r>
            <a:endParaRPr lang="en-GB" sz="800" dirty="0">
              <a:solidFill>
                <a:srgbClr val="093254"/>
              </a:solidFill>
              <a:latin typeface="Arial" panose="020B0604020202020204" pitchFamily="34" charset="0"/>
              <a:cs typeface="Arial" panose="020B0604020202020204" pitchFamily="34" charset="0"/>
            </a:endParaRPr>
          </a:p>
        </p:txBody>
      </p:sp>
      <p:pic>
        <p:nvPicPr>
          <p:cNvPr id="17" name="Picture 16" descr="A black text on a white background&#10;&#10;Description automatically generated with medium confidence">
            <a:extLst>
              <a:ext uri="{FF2B5EF4-FFF2-40B4-BE49-F238E27FC236}">
                <a16:creationId xmlns:a16="http://schemas.microsoft.com/office/drawing/2014/main" id="{9372A441-DFE5-8C58-365E-B606CB91D8B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799660" y="1380175"/>
            <a:ext cx="2254894" cy="556995"/>
          </a:xfrm>
          <a:prstGeom prst="rect">
            <a:avLst/>
          </a:prstGeom>
        </p:spPr>
      </p:pic>
    </p:spTree>
    <p:extLst>
      <p:ext uri="{BB962C8B-B14F-4D97-AF65-F5344CB8AC3E}">
        <p14:creationId xmlns:p14="http://schemas.microsoft.com/office/powerpoint/2010/main" val="327650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C4AA9-E9B0-A5C7-6B28-8904B3CAE2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BEAA6EF-9FC8-D5B0-A5B9-4D3311AED190}"/>
              </a:ext>
            </a:extLst>
          </p:cNvPr>
          <p:cNvSpPr/>
          <p:nvPr/>
        </p:nvSpPr>
        <p:spPr>
          <a:xfrm>
            <a:off x="6037178" y="1120787"/>
            <a:ext cx="5779859" cy="531132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3BB1C02-A774-1AEB-0BC1-F41B67E5E4E4}"/>
              </a:ext>
            </a:extLst>
          </p:cNvPr>
          <p:cNvSpPr/>
          <p:nvPr/>
        </p:nvSpPr>
        <p:spPr>
          <a:xfrm>
            <a:off x="6193402" y="1332639"/>
            <a:ext cx="5467411" cy="6077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6965F78A-5FB9-804A-FE0E-F922AA0DAA66}"/>
              </a:ext>
            </a:extLst>
          </p:cNvPr>
          <p:cNvSpPr>
            <a:spLocks noGrp="1"/>
          </p:cNvSpPr>
          <p:nvPr>
            <p:ph type="title"/>
          </p:nvPr>
        </p:nvSpPr>
        <p:spPr>
          <a:xfrm>
            <a:off x="407125" y="271145"/>
            <a:ext cx="8749938" cy="395061"/>
          </a:xfrm>
        </p:spPr>
        <p:txBody>
          <a:bodyPr/>
          <a:lstStyle/>
          <a:p>
            <a:r>
              <a:rPr lang="en-GB" b="0" dirty="0">
                <a:ea typeface="+mn-ea"/>
                <a:cs typeface="+mn-cs"/>
              </a:rPr>
              <a:t>Exemplary investment case #2: </a:t>
            </a:r>
            <a:r>
              <a:rPr lang="en-GB" b="0" dirty="0" err="1">
                <a:ea typeface="+mn-ea"/>
                <a:cs typeface="+mn-cs"/>
              </a:rPr>
              <a:t>Frequentis</a:t>
            </a:r>
            <a:endParaRPr lang="en-GB" b="0" dirty="0">
              <a:ea typeface="+mn-ea"/>
              <a:cs typeface="+mn-cs"/>
            </a:endParaRPr>
          </a:p>
        </p:txBody>
      </p:sp>
      <p:sp>
        <p:nvSpPr>
          <p:cNvPr id="10" name="Text Box 9">
            <a:extLst>
              <a:ext uri="{FF2B5EF4-FFF2-40B4-BE49-F238E27FC236}">
                <a16:creationId xmlns:a16="http://schemas.microsoft.com/office/drawing/2014/main" id="{2E129200-866B-9BB9-48B9-1B355436AAA6}"/>
              </a:ext>
            </a:extLst>
          </p:cNvPr>
          <p:cNvSpPr txBox="1">
            <a:spLocks noChangeArrowheads="1"/>
          </p:cNvSpPr>
          <p:nvPr/>
        </p:nvSpPr>
        <p:spPr bwMode="auto">
          <a:xfrm>
            <a:off x="407125" y="1056978"/>
            <a:ext cx="5529651" cy="5511382"/>
          </a:xfrm>
          <a:prstGeom prst="rect">
            <a:avLst/>
          </a:prstGeom>
          <a:noFill/>
          <a:ln>
            <a:noFill/>
          </a:ln>
          <a:effectLst/>
        </p:spPr>
        <p:txBody>
          <a:bodyPr wrap="square" lIns="0" tIns="46800" rIns="90000" bIns="46800">
            <a:spAutoFit/>
          </a:bodyPr>
          <a:lstStyle>
            <a:lvl1pPr eaLnBrk="0" hangingPunct="0">
              <a:spcAft>
                <a:spcPct val="50000"/>
              </a:spcAft>
              <a:buBlip>
                <a:blip r:embed="rId2"/>
              </a:buBlip>
              <a:defRPr sz="1600">
                <a:solidFill>
                  <a:srgbClr val="000000"/>
                </a:solidFill>
                <a:latin typeface="Arial" charset="0"/>
              </a:defRPr>
            </a:lvl1pPr>
            <a:lvl2pPr marL="742950" indent="-285750" eaLnBrk="0" hangingPunct="0">
              <a:spcAft>
                <a:spcPct val="50000"/>
              </a:spcAft>
              <a:buFont typeface="Arial" charset="0"/>
              <a:buChar char="–"/>
              <a:defRPr sz="1600">
                <a:solidFill>
                  <a:srgbClr val="000000"/>
                </a:solidFill>
                <a:latin typeface="Arial" charset="0"/>
              </a:defRPr>
            </a:lvl2pPr>
            <a:lvl3pPr marL="1143000" indent="-228600" eaLnBrk="0" hangingPunct="0">
              <a:spcAft>
                <a:spcPct val="50000"/>
              </a:spcAft>
              <a:buFont typeface="Arial" charset="0"/>
              <a:buChar char="–"/>
              <a:defRPr sz="1600">
                <a:solidFill>
                  <a:srgbClr val="000000"/>
                </a:solidFill>
                <a:latin typeface="Arial" charset="0"/>
              </a:defRPr>
            </a:lvl3pPr>
            <a:lvl4pPr marL="1600200" indent="-228600" eaLnBrk="0" hangingPunct="0">
              <a:lnSpc>
                <a:spcPct val="95000"/>
              </a:lnSpc>
              <a:spcBef>
                <a:spcPct val="20000"/>
              </a:spcBef>
              <a:spcAft>
                <a:spcPct val="20000"/>
              </a:spcAft>
              <a:buBlip>
                <a:blip r:embed="rId3"/>
              </a:buBlip>
              <a:defRPr>
                <a:solidFill>
                  <a:schemeClr val="tx1"/>
                </a:solidFill>
                <a:latin typeface="Arial" charset="0"/>
              </a:defRPr>
            </a:lvl4pPr>
            <a:lvl5pPr marL="2057400" indent="-228600" eaLnBrk="0" hangingPunct="0">
              <a:lnSpc>
                <a:spcPct val="95000"/>
              </a:lnSpc>
              <a:spcBef>
                <a:spcPct val="20000"/>
              </a:spcBef>
              <a:spcAft>
                <a:spcPct val="20000"/>
              </a:spcAft>
              <a:buBlip>
                <a:blip r:embed="rId3"/>
              </a:buBlip>
              <a:defRPr>
                <a:solidFill>
                  <a:schemeClr val="tx1"/>
                </a:solidFill>
                <a:latin typeface="Arial" charset="0"/>
              </a:defRPr>
            </a:lvl5pPr>
            <a:lvl6pPr marL="2514600" indent="-228600" eaLnBrk="0" fontAlgn="base" hangingPunct="0">
              <a:lnSpc>
                <a:spcPct val="95000"/>
              </a:lnSpc>
              <a:spcBef>
                <a:spcPct val="20000"/>
              </a:spcBef>
              <a:spcAft>
                <a:spcPct val="20000"/>
              </a:spcAft>
              <a:buBlip>
                <a:blip r:embed="rId3"/>
              </a:buBlip>
              <a:defRPr>
                <a:solidFill>
                  <a:schemeClr val="tx1"/>
                </a:solidFill>
                <a:latin typeface="Arial" charset="0"/>
              </a:defRPr>
            </a:lvl6pPr>
            <a:lvl7pPr marL="2971800" indent="-228600" eaLnBrk="0" fontAlgn="base" hangingPunct="0">
              <a:lnSpc>
                <a:spcPct val="95000"/>
              </a:lnSpc>
              <a:spcBef>
                <a:spcPct val="20000"/>
              </a:spcBef>
              <a:spcAft>
                <a:spcPct val="20000"/>
              </a:spcAft>
              <a:buBlip>
                <a:blip r:embed="rId3"/>
              </a:buBlip>
              <a:defRPr>
                <a:solidFill>
                  <a:schemeClr val="tx1"/>
                </a:solidFill>
                <a:latin typeface="Arial" charset="0"/>
              </a:defRPr>
            </a:lvl7pPr>
            <a:lvl8pPr marL="3429000" indent="-228600" eaLnBrk="0" fontAlgn="base" hangingPunct="0">
              <a:lnSpc>
                <a:spcPct val="95000"/>
              </a:lnSpc>
              <a:spcBef>
                <a:spcPct val="20000"/>
              </a:spcBef>
              <a:spcAft>
                <a:spcPct val="20000"/>
              </a:spcAft>
              <a:buBlip>
                <a:blip r:embed="rId3"/>
              </a:buBlip>
              <a:defRPr>
                <a:solidFill>
                  <a:schemeClr val="tx1"/>
                </a:solidFill>
                <a:latin typeface="Arial" charset="0"/>
              </a:defRPr>
            </a:lvl8pPr>
            <a:lvl9pPr marL="3886200" indent="-228600" eaLnBrk="0" fontAlgn="base" hangingPunct="0">
              <a:lnSpc>
                <a:spcPct val="95000"/>
              </a:lnSpc>
              <a:spcBef>
                <a:spcPct val="20000"/>
              </a:spcBef>
              <a:spcAft>
                <a:spcPct val="20000"/>
              </a:spcAft>
              <a:buBlip>
                <a:blip r:embed="rId3"/>
              </a:buBlip>
              <a:defRPr>
                <a:solidFill>
                  <a:schemeClr val="tx1"/>
                </a:solidFill>
                <a:latin typeface="Arial" charset="0"/>
              </a:defRPr>
            </a:lvl9pPr>
          </a:lstStyle>
          <a:p>
            <a:pPr>
              <a:spcBef>
                <a:spcPct val="50000"/>
              </a:spcBef>
              <a:spcAft>
                <a:spcPts val="0"/>
              </a:spcAft>
              <a:buNone/>
            </a:pPr>
            <a:r>
              <a:rPr lang="en-GB" altLang="en-US" sz="1400" b="1" dirty="0">
                <a:solidFill>
                  <a:schemeClr val="accent1"/>
                </a:solidFill>
                <a:latin typeface="Arial" panose="020B0604020202020204" pitchFamily="34" charset="0"/>
                <a:cs typeface="Arial" panose="020B0604020202020204" pitchFamily="34" charset="0"/>
              </a:rPr>
              <a:t>What is </a:t>
            </a:r>
            <a:r>
              <a:rPr lang="en-GB" altLang="en-US" sz="1400" b="1" dirty="0" err="1">
                <a:solidFill>
                  <a:schemeClr val="accent1"/>
                </a:solidFill>
                <a:latin typeface="Arial" panose="020B0604020202020204" pitchFamily="34" charset="0"/>
                <a:cs typeface="Arial" panose="020B0604020202020204" pitchFamily="34" charset="0"/>
              </a:rPr>
              <a:t>Frequentis</a:t>
            </a:r>
            <a:r>
              <a:rPr lang="en-GB" altLang="en-US" sz="1400" b="1" dirty="0">
                <a:solidFill>
                  <a:schemeClr val="accent1"/>
                </a:solidFill>
                <a:latin typeface="Arial" panose="020B0604020202020204" pitchFamily="34" charset="0"/>
                <a:cs typeface="Arial" panose="020B0604020202020204" pitchFamily="34" charset="0"/>
              </a:rPr>
              <a:t> about?</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Austria-based </a:t>
            </a:r>
            <a:r>
              <a:rPr lang="en-GB" altLang="en-US" sz="1300" dirty="0" err="1">
                <a:solidFill>
                  <a:schemeClr val="tx1"/>
                </a:solidFill>
                <a:latin typeface="Arial" panose="020B0604020202020204" pitchFamily="34" charset="0"/>
                <a:cs typeface="Arial" panose="020B0604020202020204" pitchFamily="34" charset="0"/>
              </a:rPr>
              <a:t>Frequentis</a:t>
            </a:r>
            <a:r>
              <a:rPr lang="en-GB" altLang="en-US" sz="1300" dirty="0">
                <a:solidFill>
                  <a:schemeClr val="tx1"/>
                </a:solidFill>
                <a:latin typeface="Arial" panose="020B0604020202020204" pitchFamily="34" charset="0"/>
                <a:cs typeface="Arial" panose="020B0604020202020204" pitchFamily="34" charset="0"/>
              </a:rPr>
              <a:t> is the </a:t>
            </a:r>
            <a:r>
              <a:rPr lang="en-GB" altLang="en-US" sz="1300" b="1" dirty="0">
                <a:solidFill>
                  <a:schemeClr val="accent1"/>
                </a:solidFill>
                <a:latin typeface="Arial" panose="020B0604020202020204" pitchFamily="34" charset="0"/>
                <a:cs typeface="Arial" panose="020B0604020202020204" pitchFamily="34" charset="0"/>
              </a:rPr>
              <a:t>world market leader for communication systems in air traffic control</a:t>
            </a:r>
            <a:r>
              <a:rPr lang="en-GB" altLang="en-US" sz="1300" dirty="0">
                <a:solidFill>
                  <a:schemeClr val="tx1"/>
                </a:solidFill>
                <a:latin typeface="Arial" panose="020B0604020202020204" pitchFamily="34" charset="0"/>
                <a:cs typeface="Arial" panose="020B0604020202020204" pitchFamily="34" charset="0"/>
              </a:rPr>
              <a:t>, with a 30% global market share.</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In spring 2024, a slowdown in order intake and rising personnel costs led to a weak share price. Michael invested at a share price of EUR 26. </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He believed </a:t>
            </a:r>
            <a:r>
              <a:rPr lang="en-GB" altLang="en-US" sz="1300" dirty="0" err="1">
                <a:solidFill>
                  <a:schemeClr val="tx1"/>
                </a:solidFill>
                <a:latin typeface="Arial" panose="020B0604020202020204" pitchFamily="34" charset="0"/>
                <a:cs typeface="Arial" panose="020B0604020202020204" pitchFamily="34" charset="0"/>
              </a:rPr>
              <a:t>Frequentis</a:t>
            </a:r>
            <a:r>
              <a:rPr lang="en-GB" altLang="en-US" sz="1300" dirty="0">
                <a:solidFill>
                  <a:schemeClr val="tx1"/>
                </a:solidFill>
                <a:latin typeface="Arial" panose="020B0604020202020204" pitchFamily="34" charset="0"/>
                <a:cs typeface="Arial" panose="020B0604020202020204" pitchFamily="34" charset="0"/>
              </a:rPr>
              <a:t> was going to accelerate order intake due to:</a:t>
            </a:r>
          </a:p>
          <a:p>
            <a:pPr marL="285750" indent="-285750">
              <a:spcBef>
                <a:spcPct val="50000"/>
              </a:spcBef>
              <a:spcAft>
                <a:spcPct val="0"/>
              </a:spcAft>
              <a:buFont typeface="Arial" panose="020B0604020202020204" pitchFamily="34" charset="0"/>
              <a:buChar char="•"/>
            </a:pPr>
            <a:r>
              <a:rPr lang="en-GB" altLang="en-US" sz="1300" b="1" dirty="0">
                <a:solidFill>
                  <a:schemeClr val="accent1"/>
                </a:solidFill>
                <a:latin typeface="Arial" panose="020B0604020202020204" pitchFamily="34" charset="0"/>
                <a:cs typeface="Arial" panose="020B0604020202020204" pitchFamily="34" charset="0"/>
              </a:rPr>
              <a:t>Global backlog of investment</a:t>
            </a:r>
            <a:r>
              <a:rPr lang="en-GB" altLang="en-US" sz="1300" dirty="0">
                <a:solidFill>
                  <a:schemeClr val="tx1"/>
                </a:solidFill>
                <a:latin typeface="Arial" panose="020B0604020202020204" pitchFamily="34" charset="0"/>
                <a:cs typeface="Arial" panose="020B0604020202020204" pitchFamily="34" charset="0"/>
              </a:rPr>
              <a:t> in comms for securing air traffic. </a:t>
            </a:r>
          </a:p>
          <a:p>
            <a:pPr marL="285750" indent="-285750">
              <a:spcBef>
                <a:spcPct val="50000"/>
              </a:spcBef>
              <a:spcAft>
                <a:spcPct val="0"/>
              </a:spcAft>
              <a:buFont typeface="Arial" panose="020B0604020202020204" pitchFamily="34" charset="0"/>
              <a:buChar char="•"/>
            </a:pPr>
            <a:r>
              <a:rPr lang="en-GB" altLang="en-US" sz="1300" b="1" dirty="0">
                <a:solidFill>
                  <a:schemeClr val="accent1"/>
                </a:solidFill>
                <a:latin typeface="Arial" panose="020B0604020202020204" pitchFamily="34" charset="0"/>
                <a:cs typeface="Arial" panose="020B0604020202020204" pitchFamily="34" charset="0"/>
              </a:rPr>
              <a:t>Drone technology</a:t>
            </a:r>
            <a:r>
              <a:rPr lang="en-GB" altLang="en-US" sz="1300" dirty="0">
                <a:solidFill>
                  <a:schemeClr val="tx1"/>
                </a:solidFill>
                <a:latin typeface="Arial" panose="020B0604020202020204" pitchFamily="34" charset="0"/>
                <a:cs typeface="Arial" panose="020B0604020202020204" pitchFamily="34" charset="0"/>
              </a:rPr>
              <a:t> for air-based defence is on the rise.</a:t>
            </a:r>
          </a:p>
          <a:p>
            <a:pPr marL="285750" indent="-285750">
              <a:spcBef>
                <a:spcPct val="50000"/>
              </a:spcBef>
              <a:spcAft>
                <a:spcPct val="0"/>
              </a:spcAft>
              <a:buFont typeface="Arial" panose="020B0604020202020204" pitchFamily="34" charset="0"/>
              <a:buChar char="•"/>
            </a:pPr>
            <a:r>
              <a:rPr lang="en-GB" altLang="en-US" sz="1300" dirty="0">
                <a:solidFill>
                  <a:schemeClr val="tx1"/>
                </a:solidFill>
                <a:latin typeface="Arial" panose="020B0604020202020204" pitchFamily="34" charset="0"/>
                <a:cs typeface="Arial" panose="020B0604020202020204" pitchFamily="34" charset="0"/>
              </a:rPr>
              <a:t>Europe needs other </a:t>
            </a:r>
            <a:r>
              <a:rPr lang="en-GB" altLang="en-US" sz="1300" b="1" dirty="0">
                <a:solidFill>
                  <a:schemeClr val="accent1"/>
                </a:solidFill>
                <a:latin typeface="Arial" panose="020B0604020202020204" pitchFamily="34" charset="0"/>
                <a:cs typeface="Arial" panose="020B0604020202020204" pitchFamily="34" charset="0"/>
              </a:rPr>
              <a:t>critical infrastructure</a:t>
            </a:r>
            <a:r>
              <a:rPr lang="en-GB" altLang="en-US" sz="1300" dirty="0">
                <a:solidFill>
                  <a:schemeClr val="tx1"/>
                </a:solidFill>
                <a:latin typeface="Arial" panose="020B0604020202020204" pitchFamily="34" charset="0"/>
                <a:cs typeface="Arial" panose="020B0604020202020204" pitchFamily="34" charset="0"/>
              </a:rPr>
              <a:t>, e.g. for police and rescue. </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Markers that contributed to the decision to invest:</a:t>
            </a:r>
          </a:p>
          <a:p>
            <a:pPr marL="285750" indent="-285750">
              <a:spcBef>
                <a:spcPct val="50000"/>
              </a:spcBef>
              <a:spcAft>
                <a:spcPct val="0"/>
              </a:spcAft>
              <a:buFont typeface="Arial" panose="020B0604020202020204" pitchFamily="34" charset="0"/>
              <a:buChar char="•"/>
            </a:pPr>
            <a:r>
              <a:rPr lang="en-GB" altLang="en-US" sz="1300" b="1" dirty="0">
                <a:solidFill>
                  <a:schemeClr val="accent1"/>
                </a:solidFill>
                <a:latin typeface="Arial" panose="020B0604020202020204" pitchFamily="34" charset="0"/>
                <a:cs typeface="Arial" panose="020B0604020202020204" pitchFamily="34" charset="0"/>
              </a:rPr>
              <a:t>Debt-free balance sheet</a:t>
            </a:r>
            <a:r>
              <a:rPr lang="en-GB" altLang="en-US" sz="1300" dirty="0">
                <a:solidFill>
                  <a:schemeClr val="accent1"/>
                </a:solidFill>
                <a:latin typeface="Arial" panose="020B0604020202020204" pitchFamily="34" charset="0"/>
                <a:cs typeface="Arial" panose="020B0604020202020204" pitchFamily="34" charset="0"/>
              </a:rPr>
              <a:t> </a:t>
            </a:r>
            <a:r>
              <a:rPr lang="en-GB" altLang="en-US" sz="1300" dirty="0">
                <a:solidFill>
                  <a:schemeClr val="tx1"/>
                </a:solidFill>
                <a:latin typeface="Arial" panose="020B0604020202020204" pitchFamily="34" charset="0"/>
                <a:cs typeface="Arial" panose="020B0604020202020204" pitchFamily="34" charset="0"/>
              </a:rPr>
              <a:t>and net cash.</a:t>
            </a:r>
          </a:p>
          <a:p>
            <a:pPr marL="285750" indent="-285750">
              <a:spcBef>
                <a:spcPct val="50000"/>
              </a:spcBef>
              <a:spcAft>
                <a:spcPct val="0"/>
              </a:spcAft>
              <a:buFont typeface="Arial" panose="020B0604020202020204" pitchFamily="34" charset="0"/>
              <a:buChar char="•"/>
            </a:pPr>
            <a:r>
              <a:rPr lang="en-GB" altLang="en-US" sz="1300" b="1" dirty="0">
                <a:solidFill>
                  <a:schemeClr val="accent1"/>
                </a:solidFill>
                <a:latin typeface="Arial" panose="020B0604020202020204" pitchFamily="34" charset="0"/>
                <a:cs typeface="Arial" panose="020B0604020202020204" pitchFamily="34" charset="0"/>
              </a:rPr>
              <a:t>EV/sales below 1x</a:t>
            </a:r>
            <a:r>
              <a:rPr lang="en-GB" altLang="en-US" sz="1300" dirty="0">
                <a:solidFill>
                  <a:schemeClr val="tx1"/>
                </a:solidFill>
                <a:latin typeface="Arial" panose="020B0604020202020204" pitchFamily="34" charset="0"/>
                <a:cs typeface="Arial" panose="020B0604020202020204" pitchFamily="34" charset="0"/>
              </a:rPr>
              <a:t> was too low relative to strong market share.</a:t>
            </a:r>
          </a:p>
          <a:p>
            <a:pPr marL="285750" indent="-285750">
              <a:spcBef>
                <a:spcPct val="50000"/>
              </a:spcBef>
              <a:spcAft>
                <a:spcPct val="0"/>
              </a:spcAft>
              <a:buFont typeface="Arial" panose="020B0604020202020204" pitchFamily="34" charset="0"/>
              <a:buChar char="•"/>
            </a:pPr>
            <a:r>
              <a:rPr lang="en-GB" altLang="en-US" sz="1300" dirty="0">
                <a:solidFill>
                  <a:schemeClr val="tx1"/>
                </a:solidFill>
                <a:latin typeface="Arial" panose="020B0604020202020204" pitchFamily="34" charset="0"/>
                <a:cs typeface="Arial" panose="020B0604020202020204" pitchFamily="34" charset="0"/>
              </a:rPr>
              <a:t>EUR 400m market cap meant the stock stood to benefit from growing </a:t>
            </a:r>
            <a:r>
              <a:rPr lang="en-GB" altLang="en-US" sz="1300" b="1" dirty="0">
                <a:solidFill>
                  <a:schemeClr val="accent1"/>
                </a:solidFill>
                <a:latin typeface="Arial" panose="020B0604020202020204" pitchFamily="34" charset="0"/>
                <a:cs typeface="Arial" panose="020B0604020202020204" pitchFamily="34" charset="0"/>
              </a:rPr>
              <a:t>investor interest in second-tier companies</a:t>
            </a:r>
            <a:r>
              <a:rPr lang="en-GB" altLang="en-US" sz="1300" dirty="0">
                <a:solidFill>
                  <a:schemeClr val="tx1"/>
                </a:solidFill>
                <a:latin typeface="Arial" panose="020B0604020202020204" pitchFamily="34" charset="0"/>
                <a:cs typeface="Arial" panose="020B0604020202020204" pitchFamily="34" charset="0"/>
              </a:rPr>
              <a:t> following Rheinmetall soaring. </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The stock was fundamentally cheap and destined to benefit from </a:t>
            </a:r>
            <a:r>
              <a:rPr lang="en-GB" altLang="en-US" sz="1300" b="1" dirty="0">
                <a:solidFill>
                  <a:schemeClr val="accent1"/>
                </a:solidFill>
                <a:latin typeface="Arial" panose="020B0604020202020204" pitchFamily="34" charset="0"/>
                <a:cs typeface="Arial" panose="020B0604020202020204" pitchFamily="34" charset="0"/>
              </a:rPr>
              <a:t>secular trends</a:t>
            </a:r>
            <a:r>
              <a:rPr lang="en-GB" altLang="en-US" sz="1300" dirty="0">
                <a:solidFill>
                  <a:schemeClr val="tx1"/>
                </a:solidFill>
                <a:latin typeface="Arial" panose="020B0604020202020204" pitchFamily="34" charset="0"/>
                <a:cs typeface="Arial" panose="020B0604020202020204" pitchFamily="34" charset="0"/>
              </a:rPr>
              <a:t> such as the safety of the increasingly crowded skies above us and drone-based warfare. </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Since investing, the stock has achieved 3x and as per March 2026 remained among the </a:t>
            </a:r>
            <a:r>
              <a:rPr lang="en-GB" altLang="en-US" sz="1300" b="1" dirty="0">
                <a:solidFill>
                  <a:schemeClr val="accent1"/>
                </a:solidFill>
                <a:latin typeface="Arial" panose="020B0604020202020204" pitchFamily="34" charset="0"/>
                <a:cs typeface="Arial" panose="020B0604020202020204" pitchFamily="34" charset="0"/>
              </a:rPr>
              <a:t>largest positions in the portfolio</a:t>
            </a:r>
            <a:r>
              <a:rPr lang="en-GB" altLang="en-US" sz="1300" dirty="0">
                <a:solidFill>
                  <a:schemeClr val="tx1"/>
                </a:solidFill>
                <a:latin typeface="Arial" panose="020B0604020202020204" pitchFamily="34" charset="0"/>
                <a:cs typeface="Arial" panose="020B0604020202020204" pitchFamily="34" charset="0"/>
              </a:rPr>
              <a:t>. </a:t>
            </a:r>
          </a:p>
        </p:txBody>
      </p:sp>
      <p:sp>
        <p:nvSpPr>
          <p:cNvPr id="11" name="Textfeld 35">
            <a:extLst>
              <a:ext uri="{FF2B5EF4-FFF2-40B4-BE49-F238E27FC236}">
                <a16:creationId xmlns:a16="http://schemas.microsoft.com/office/drawing/2014/main" id="{2FE41CC9-22BD-81E4-A8BC-828D468CDBF5}"/>
              </a:ext>
            </a:extLst>
          </p:cNvPr>
          <p:cNvSpPr txBox="1"/>
          <p:nvPr/>
        </p:nvSpPr>
        <p:spPr>
          <a:xfrm>
            <a:off x="6124576" y="4412463"/>
            <a:ext cx="2297678" cy="215444"/>
          </a:xfrm>
          <a:prstGeom prst="rect">
            <a:avLst/>
          </a:prstGeom>
          <a:noFill/>
        </p:spPr>
        <p:txBody>
          <a:bodyPr wrap="square" rtlCol="0">
            <a:spAutoFit/>
          </a:bodyPr>
          <a:lstStyle/>
          <a:p>
            <a:r>
              <a:rPr lang="en-GB" sz="800" dirty="0">
                <a:solidFill>
                  <a:srgbClr val="093254"/>
                </a:solidFill>
                <a:latin typeface="Arial" panose="020B0604020202020204" pitchFamily="34" charset="0"/>
                <a:cs typeface="Arial" panose="020B0604020202020204" pitchFamily="34" charset="0"/>
              </a:rPr>
              <a:t>Data: XXXX</a:t>
            </a:r>
          </a:p>
        </p:txBody>
      </p:sp>
      <p:pic>
        <p:nvPicPr>
          <p:cNvPr id="1026" name="Picture 2" descr="Frequentis AG - B&amp;C-Gruppe">
            <a:extLst>
              <a:ext uri="{FF2B5EF4-FFF2-40B4-BE49-F238E27FC236}">
                <a16:creationId xmlns:a16="http://schemas.microsoft.com/office/drawing/2014/main" id="{D48EB541-A472-3558-4BF9-5E17A45FA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9759" y="1231382"/>
            <a:ext cx="1954696" cy="682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aph with a line&#10;&#10;AI-generated content may be incorrect.">
            <a:extLst>
              <a:ext uri="{FF2B5EF4-FFF2-40B4-BE49-F238E27FC236}">
                <a16:creationId xmlns:a16="http://schemas.microsoft.com/office/drawing/2014/main" id="{BEC9ACDB-B3B4-BC79-B6E4-975EE31C5A89}"/>
              </a:ext>
            </a:extLst>
          </p:cNvPr>
          <p:cNvPicPr>
            <a:picLocks noChangeAspect="1"/>
          </p:cNvPicPr>
          <p:nvPr/>
        </p:nvPicPr>
        <p:blipFill>
          <a:blip r:embed="rId5"/>
          <a:stretch>
            <a:fillRect/>
          </a:stretch>
        </p:blipFill>
        <p:spPr>
          <a:xfrm>
            <a:off x="6193401" y="2160862"/>
            <a:ext cx="5467411" cy="2138806"/>
          </a:xfrm>
          <a:prstGeom prst="rect">
            <a:avLst/>
          </a:prstGeom>
          <a:ln w="3175">
            <a:solidFill>
              <a:schemeClr val="accent1"/>
            </a:solidFill>
          </a:ln>
        </p:spPr>
      </p:pic>
    </p:spTree>
    <p:extLst>
      <p:ext uri="{BB962C8B-B14F-4D97-AF65-F5344CB8AC3E}">
        <p14:creationId xmlns:p14="http://schemas.microsoft.com/office/powerpoint/2010/main" val="213808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27B83-B08E-2E88-21BC-1DCF6C1DF1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D3DDF8-D969-1A76-1E79-8B7299025C68}"/>
              </a:ext>
            </a:extLst>
          </p:cNvPr>
          <p:cNvSpPr/>
          <p:nvPr/>
        </p:nvSpPr>
        <p:spPr>
          <a:xfrm>
            <a:off x="6037178" y="1120787"/>
            <a:ext cx="5779859" cy="531132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11D2AC8-108A-B485-1C12-503449B15E55}"/>
              </a:ext>
            </a:extLst>
          </p:cNvPr>
          <p:cNvSpPr/>
          <p:nvPr/>
        </p:nvSpPr>
        <p:spPr>
          <a:xfrm>
            <a:off x="6193402" y="1332639"/>
            <a:ext cx="5467411" cy="6077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Physical Gold (USD per ounce)</a:t>
            </a:r>
          </a:p>
        </p:txBody>
      </p:sp>
      <p:sp>
        <p:nvSpPr>
          <p:cNvPr id="4" name="Title 1">
            <a:extLst>
              <a:ext uri="{FF2B5EF4-FFF2-40B4-BE49-F238E27FC236}">
                <a16:creationId xmlns:a16="http://schemas.microsoft.com/office/drawing/2014/main" id="{0700B5A7-0DAC-0D13-A01D-D1A6B6941DFB}"/>
              </a:ext>
            </a:extLst>
          </p:cNvPr>
          <p:cNvSpPr>
            <a:spLocks noGrp="1"/>
          </p:cNvSpPr>
          <p:nvPr>
            <p:ph type="title"/>
          </p:nvPr>
        </p:nvSpPr>
        <p:spPr>
          <a:xfrm>
            <a:off x="407125" y="271145"/>
            <a:ext cx="8749938" cy="395061"/>
          </a:xfrm>
        </p:spPr>
        <p:txBody>
          <a:bodyPr/>
          <a:lstStyle/>
          <a:p>
            <a:r>
              <a:rPr lang="en-GB" b="0" dirty="0">
                <a:ea typeface="+mn-ea"/>
                <a:cs typeface="+mn-cs"/>
              </a:rPr>
              <a:t>Exemplary investment case #3: Physical gold</a:t>
            </a:r>
          </a:p>
        </p:txBody>
      </p:sp>
      <p:sp>
        <p:nvSpPr>
          <p:cNvPr id="10" name="Text Box 9">
            <a:extLst>
              <a:ext uri="{FF2B5EF4-FFF2-40B4-BE49-F238E27FC236}">
                <a16:creationId xmlns:a16="http://schemas.microsoft.com/office/drawing/2014/main" id="{0222F124-A062-3C04-6FE8-B82FAEF5CF53}"/>
              </a:ext>
            </a:extLst>
          </p:cNvPr>
          <p:cNvSpPr txBox="1">
            <a:spLocks noChangeArrowheads="1"/>
          </p:cNvSpPr>
          <p:nvPr/>
        </p:nvSpPr>
        <p:spPr bwMode="auto">
          <a:xfrm>
            <a:off x="407125" y="1056978"/>
            <a:ext cx="5529651" cy="4511108"/>
          </a:xfrm>
          <a:prstGeom prst="rect">
            <a:avLst/>
          </a:prstGeom>
          <a:noFill/>
          <a:ln>
            <a:noFill/>
          </a:ln>
          <a:effectLst/>
        </p:spPr>
        <p:txBody>
          <a:bodyPr wrap="square" lIns="0" tIns="46800" rIns="90000" bIns="46800">
            <a:spAutoFit/>
          </a:bodyPr>
          <a:lstStyle>
            <a:lvl1pPr eaLnBrk="0" hangingPunct="0">
              <a:spcAft>
                <a:spcPct val="50000"/>
              </a:spcAft>
              <a:buBlip>
                <a:blip r:embed="rId2"/>
              </a:buBlip>
              <a:defRPr sz="1600">
                <a:solidFill>
                  <a:srgbClr val="000000"/>
                </a:solidFill>
                <a:latin typeface="Arial" charset="0"/>
              </a:defRPr>
            </a:lvl1pPr>
            <a:lvl2pPr marL="742950" indent="-285750" eaLnBrk="0" hangingPunct="0">
              <a:spcAft>
                <a:spcPct val="50000"/>
              </a:spcAft>
              <a:buFont typeface="Arial" charset="0"/>
              <a:buChar char="–"/>
              <a:defRPr sz="1600">
                <a:solidFill>
                  <a:srgbClr val="000000"/>
                </a:solidFill>
                <a:latin typeface="Arial" charset="0"/>
              </a:defRPr>
            </a:lvl2pPr>
            <a:lvl3pPr marL="1143000" indent="-228600" eaLnBrk="0" hangingPunct="0">
              <a:spcAft>
                <a:spcPct val="50000"/>
              </a:spcAft>
              <a:buFont typeface="Arial" charset="0"/>
              <a:buChar char="–"/>
              <a:defRPr sz="1600">
                <a:solidFill>
                  <a:srgbClr val="000000"/>
                </a:solidFill>
                <a:latin typeface="Arial" charset="0"/>
              </a:defRPr>
            </a:lvl3pPr>
            <a:lvl4pPr marL="1600200" indent="-228600" eaLnBrk="0" hangingPunct="0">
              <a:lnSpc>
                <a:spcPct val="95000"/>
              </a:lnSpc>
              <a:spcBef>
                <a:spcPct val="20000"/>
              </a:spcBef>
              <a:spcAft>
                <a:spcPct val="20000"/>
              </a:spcAft>
              <a:buBlip>
                <a:blip r:embed="rId3"/>
              </a:buBlip>
              <a:defRPr>
                <a:solidFill>
                  <a:schemeClr val="tx1"/>
                </a:solidFill>
                <a:latin typeface="Arial" charset="0"/>
              </a:defRPr>
            </a:lvl4pPr>
            <a:lvl5pPr marL="2057400" indent="-228600" eaLnBrk="0" hangingPunct="0">
              <a:lnSpc>
                <a:spcPct val="95000"/>
              </a:lnSpc>
              <a:spcBef>
                <a:spcPct val="20000"/>
              </a:spcBef>
              <a:spcAft>
                <a:spcPct val="20000"/>
              </a:spcAft>
              <a:buBlip>
                <a:blip r:embed="rId3"/>
              </a:buBlip>
              <a:defRPr>
                <a:solidFill>
                  <a:schemeClr val="tx1"/>
                </a:solidFill>
                <a:latin typeface="Arial" charset="0"/>
              </a:defRPr>
            </a:lvl5pPr>
            <a:lvl6pPr marL="2514600" indent="-228600" eaLnBrk="0" fontAlgn="base" hangingPunct="0">
              <a:lnSpc>
                <a:spcPct val="95000"/>
              </a:lnSpc>
              <a:spcBef>
                <a:spcPct val="20000"/>
              </a:spcBef>
              <a:spcAft>
                <a:spcPct val="20000"/>
              </a:spcAft>
              <a:buBlip>
                <a:blip r:embed="rId3"/>
              </a:buBlip>
              <a:defRPr>
                <a:solidFill>
                  <a:schemeClr val="tx1"/>
                </a:solidFill>
                <a:latin typeface="Arial" charset="0"/>
              </a:defRPr>
            </a:lvl6pPr>
            <a:lvl7pPr marL="2971800" indent="-228600" eaLnBrk="0" fontAlgn="base" hangingPunct="0">
              <a:lnSpc>
                <a:spcPct val="95000"/>
              </a:lnSpc>
              <a:spcBef>
                <a:spcPct val="20000"/>
              </a:spcBef>
              <a:spcAft>
                <a:spcPct val="20000"/>
              </a:spcAft>
              <a:buBlip>
                <a:blip r:embed="rId3"/>
              </a:buBlip>
              <a:defRPr>
                <a:solidFill>
                  <a:schemeClr val="tx1"/>
                </a:solidFill>
                <a:latin typeface="Arial" charset="0"/>
              </a:defRPr>
            </a:lvl7pPr>
            <a:lvl8pPr marL="3429000" indent="-228600" eaLnBrk="0" fontAlgn="base" hangingPunct="0">
              <a:lnSpc>
                <a:spcPct val="95000"/>
              </a:lnSpc>
              <a:spcBef>
                <a:spcPct val="20000"/>
              </a:spcBef>
              <a:spcAft>
                <a:spcPct val="20000"/>
              </a:spcAft>
              <a:buBlip>
                <a:blip r:embed="rId3"/>
              </a:buBlip>
              <a:defRPr>
                <a:solidFill>
                  <a:schemeClr val="tx1"/>
                </a:solidFill>
                <a:latin typeface="Arial" charset="0"/>
              </a:defRPr>
            </a:lvl8pPr>
            <a:lvl9pPr marL="3886200" indent="-228600" eaLnBrk="0" fontAlgn="base" hangingPunct="0">
              <a:lnSpc>
                <a:spcPct val="95000"/>
              </a:lnSpc>
              <a:spcBef>
                <a:spcPct val="20000"/>
              </a:spcBef>
              <a:spcAft>
                <a:spcPct val="20000"/>
              </a:spcAft>
              <a:buBlip>
                <a:blip r:embed="rId3"/>
              </a:buBlip>
              <a:defRPr>
                <a:solidFill>
                  <a:schemeClr val="tx1"/>
                </a:solidFill>
                <a:latin typeface="Arial" charset="0"/>
              </a:defRPr>
            </a:lvl9pPr>
          </a:lstStyle>
          <a:p>
            <a:pPr>
              <a:spcBef>
                <a:spcPct val="50000"/>
              </a:spcBef>
              <a:spcAft>
                <a:spcPts val="0"/>
              </a:spcAft>
              <a:buNone/>
            </a:pPr>
            <a:r>
              <a:rPr lang="en-GB" altLang="en-US" sz="1400" b="1" dirty="0">
                <a:solidFill>
                  <a:schemeClr val="accent1"/>
                </a:solidFill>
                <a:latin typeface="Arial" panose="020B0604020202020204" pitchFamily="34" charset="0"/>
                <a:cs typeface="Arial" panose="020B0604020202020204" pitchFamily="34" charset="0"/>
              </a:rPr>
              <a:t>What is Gold about?</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Gold is the </a:t>
            </a:r>
            <a:r>
              <a:rPr lang="en-GB" altLang="en-US" sz="1300" b="1" dirty="0">
                <a:solidFill>
                  <a:schemeClr val="accent1"/>
                </a:solidFill>
                <a:latin typeface="Arial" panose="020B0604020202020204" pitchFamily="34" charset="0"/>
                <a:cs typeface="Arial" panose="020B0604020202020204" pitchFamily="34" charset="0"/>
              </a:rPr>
              <a:t>ultimate currency in a world full of uncertainty.</a:t>
            </a:r>
            <a:endParaRPr lang="en-GB" altLang="en-US" sz="1300" dirty="0">
              <a:solidFill>
                <a:schemeClr val="tx1"/>
              </a:solidFill>
              <a:latin typeface="Arial" panose="020B0604020202020204" pitchFamily="34" charset="0"/>
              <a:cs typeface="Arial" panose="020B0604020202020204" pitchFamily="34" charset="0"/>
            </a:endParaRP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In December 2022, Michael invested in </a:t>
            </a:r>
            <a:r>
              <a:rPr lang="en-GB" altLang="en-US" sz="1300" b="1" dirty="0">
                <a:solidFill>
                  <a:schemeClr val="accent1"/>
                </a:solidFill>
                <a:latin typeface="Arial" panose="020B0604020202020204" pitchFamily="34" charset="0"/>
                <a:cs typeface="Arial" panose="020B0604020202020204" pitchFamily="34" charset="0"/>
              </a:rPr>
              <a:t>physical gold for the fund </a:t>
            </a:r>
            <a:r>
              <a:rPr lang="en-GB" altLang="en-US" sz="1300" dirty="0">
                <a:solidFill>
                  <a:schemeClr val="tx1"/>
                </a:solidFill>
                <a:latin typeface="Arial" panose="020B0604020202020204" pitchFamily="34" charset="0"/>
                <a:cs typeface="Arial" panose="020B0604020202020204" pitchFamily="34" charset="0"/>
              </a:rPr>
              <a:t>at a price of $ 1,800 per ounce.</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He believed gold (and other precious metals like silver) would go up in price for several reasons:</a:t>
            </a:r>
          </a:p>
          <a:p>
            <a:pPr marL="285750" indent="-285750">
              <a:spcBef>
                <a:spcPct val="50000"/>
              </a:spcBef>
              <a:spcAft>
                <a:spcPct val="0"/>
              </a:spcAft>
              <a:buFont typeface="Arial" panose="020B0604020202020204" pitchFamily="34" charset="0"/>
              <a:buChar char="•"/>
            </a:pPr>
            <a:r>
              <a:rPr lang="en-GB" altLang="en-US" sz="1300" b="1" dirty="0">
                <a:solidFill>
                  <a:schemeClr val="accent1"/>
                </a:solidFill>
                <a:latin typeface="Arial" panose="020B0604020202020204" pitchFamily="34" charset="0"/>
                <a:cs typeface="Arial" panose="020B0604020202020204" pitchFamily="34" charset="0"/>
              </a:rPr>
              <a:t>Hedge against fiat currency </a:t>
            </a:r>
            <a:r>
              <a:rPr lang="en-GB" altLang="en-US" sz="1300" dirty="0">
                <a:solidFill>
                  <a:schemeClr val="tx1"/>
                </a:solidFill>
                <a:latin typeface="Arial" panose="020B0604020202020204" pitchFamily="34" charset="0"/>
                <a:cs typeface="Arial" panose="020B0604020202020204" pitchFamily="34" charset="0"/>
              </a:rPr>
              <a:t>and systematic risk. </a:t>
            </a:r>
          </a:p>
          <a:p>
            <a:pPr marL="285750" indent="-285750">
              <a:spcBef>
                <a:spcPct val="50000"/>
              </a:spcBef>
              <a:spcAft>
                <a:spcPct val="0"/>
              </a:spcAft>
              <a:buFont typeface="Arial" panose="020B0604020202020204" pitchFamily="34" charset="0"/>
              <a:buChar char="•"/>
            </a:pPr>
            <a:r>
              <a:rPr lang="en-GB" altLang="en-US" sz="1300" b="1" dirty="0">
                <a:solidFill>
                  <a:schemeClr val="accent1"/>
                </a:solidFill>
                <a:latin typeface="Arial" panose="020B0604020202020204" pitchFamily="34" charset="0"/>
                <a:cs typeface="Arial" panose="020B0604020202020204" pitchFamily="34" charset="0"/>
              </a:rPr>
              <a:t>Long-term portfolio insurance </a:t>
            </a:r>
            <a:r>
              <a:rPr lang="en-GB" altLang="en-US" sz="1300" dirty="0">
                <a:solidFill>
                  <a:schemeClr val="tx1"/>
                </a:solidFill>
                <a:latin typeface="Arial" panose="020B0604020202020204" pitchFamily="34" charset="0"/>
                <a:cs typeface="Arial" panose="020B0604020202020204" pitchFamily="34" charset="0"/>
              </a:rPr>
              <a:t>and diversification.</a:t>
            </a:r>
          </a:p>
          <a:p>
            <a:pPr marL="285750" indent="-285750">
              <a:spcBef>
                <a:spcPct val="50000"/>
              </a:spcBef>
              <a:spcAft>
                <a:spcPct val="0"/>
              </a:spcAft>
              <a:buFont typeface="Arial" panose="020B0604020202020204" pitchFamily="34" charset="0"/>
              <a:buChar char="•"/>
            </a:pPr>
            <a:r>
              <a:rPr lang="en-GB" altLang="en-US" sz="1300" dirty="0">
                <a:solidFill>
                  <a:schemeClr val="tx1"/>
                </a:solidFill>
                <a:latin typeface="Arial" panose="020B0604020202020204" pitchFamily="34" charset="0"/>
                <a:cs typeface="Arial" panose="020B0604020202020204" pitchFamily="34" charset="0"/>
              </a:rPr>
              <a:t>Massive </a:t>
            </a:r>
            <a:r>
              <a:rPr lang="en-GB" altLang="en-US" sz="1300" b="1" dirty="0">
                <a:solidFill>
                  <a:schemeClr val="accent1"/>
                </a:solidFill>
                <a:latin typeface="Arial" panose="020B0604020202020204" pitchFamily="34" charset="0"/>
                <a:cs typeface="Arial" panose="020B0604020202020204" pitchFamily="34" charset="0"/>
              </a:rPr>
              <a:t>accumulation by central banks</a:t>
            </a:r>
            <a:r>
              <a:rPr lang="en-GB" altLang="en-US" sz="1300" dirty="0">
                <a:solidFill>
                  <a:schemeClr val="tx1"/>
                </a:solidFill>
                <a:latin typeface="Arial" panose="020B0604020202020204" pitchFamily="34" charset="0"/>
                <a:cs typeface="Arial" panose="020B0604020202020204" pitchFamily="34" charset="0"/>
              </a:rPr>
              <a:t>. </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Unlike many other fund structures, our setup gives us the </a:t>
            </a:r>
            <a:r>
              <a:rPr lang="en-GB" altLang="en-US" sz="1300" b="1" dirty="0">
                <a:solidFill>
                  <a:schemeClr val="accent1"/>
                </a:solidFill>
                <a:latin typeface="Arial" panose="020B0604020202020204" pitchFamily="34" charset="0"/>
                <a:cs typeface="Arial" panose="020B0604020202020204" pitchFamily="34" charset="0"/>
              </a:rPr>
              <a:t>flexibility to invest in physical metals. </a:t>
            </a:r>
            <a:r>
              <a:rPr lang="en-GB" altLang="en-US" sz="1300" dirty="0">
                <a:solidFill>
                  <a:schemeClr val="tx1"/>
                </a:solidFill>
                <a:latin typeface="Arial" panose="020B0604020202020204" pitchFamily="34" charset="0"/>
                <a:cs typeface="Arial" panose="020B0604020202020204" pitchFamily="34" charset="0"/>
              </a:rPr>
              <a:t>Since investing, the investment in gold has appreciated in value substantially.</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The fund </a:t>
            </a:r>
            <a:r>
              <a:rPr lang="en-GB" altLang="en-US" sz="1300" b="1" dirty="0">
                <a:solidFill>
                  <a:srgbClr val="002060"/>
                </a:solidFill>
                <a:latin typeface="Arial" panose="020B0604020202020204" pitchFamily="34" charset="0"/>
                <a:cs typeface="Arial" panose="020B0604020202020204" pitchFamily="34" charset="0"/>
              </a:rPr>
              <a:t>remains invested in gold</a:t>
            </a:r>
            <a:r>
              <a:rPr lang="en-GB" altLang="en-US" sz="1300" dirty="0">
                <a:solidFill>
                  <a:schemeClr val="tx1"/>
                </a:solidFill>
                <a:latin typeface="Arial" panose="020B0604020202020204" pitchFamily="34" charset="0"/>
                <a:cs typeface="Arial" panose="020B0604020202020204" pitchFamily="34" charset="0"/>
              </a:rPr>
              <a:t> at the time of publication of this deck.</a:t>
            </a:r>
          </a:p>
          <a:p>
            <a:pPr>
              <a:spcBef>
                <a:spcPct val="50000"/>
              </a:spcBef>
              <a:spcAft>
                <a:spcPct val="0"/>
              </a:spcAft>
              <a:buNone/>
            </a:pPr>
            <a:r>
              <a:rPr lang="en-GB" altLang="en-US" sz="1300" dirty="0">
                <a:solidFill>
                  <a:schemeClr val="tx1"/>
                </a:solidFill>
                <a:latin typeface="Arial" panose="020B0604020202020204" pitchFamily="34" charset="0"/>
                <a:cs typeface="Arial" panose="020B0604020202020204" pitchFamily="34" charset="0"/>
              </a:rPr>
              <a:t>Securing the portfolio against shocks is a vital part of the strategy. The fund has 0% leverage to avoid the risk of margin calls, and it does not use exotic derivatives. </a:t>
            </a:r>
          </a:p>
          <a:p>
            <a:pPr>
              <a:spcBef>
                <a:spcPct val="50000"/>
              </a:spcBef>
              <a:spcAft>
                <a:spcPct val="0"/>
              </a:spcAft>
              <a:buNone/>
            </a:pPr>
            <a:r>
              <a:rPr lang="en-GB" altLang="en-US" sz="1300" b="1" dirty="0">
                <a:solidFill>
                  <a:schemeClr val="accent1"/>
                </a:solidFill>
                <a:latin typeface="Arial" panose="020B0604020202020204" pitchFamily="34" charset="0"/>
                <a:cs typeface="Arial" panose="020B0604020202020204" pitchFamily="34" charset="0"/>
              </a:rPr>
              <a:t>Gold is one of the assets used to hedge the fund in uncertain times.</a:t>
            </a:r>
          </a:p>
        </p:txBody>
      </p:sp>
      <p:sp>
        <p:nvSpPr>
          <p:cNvPr id="11" name="Textfeld 35">
            <a:extLst>
              <a:ext uri="{FF2B5EF4-FFF2-40B4-BE49-F238E27FC236}">
                <a16:creationId xmlns:a16="http://schemas.microsoft.com/office/drawing/2014/main" id="{358C754D-9368-36DD-B45A-93A5899FAA9B}"/>
              </a:ext>
            </a:extLst>
          </p:cNvPr>
          <p:cNvSpPr txBox="1"/>
          <p:nvPr/>
        </p:nvSpPr>
        <p:spPr>
          <a:xfrm>
            <a:off x="6124576" y="4578350"/>
            <a:ext cx="2846896" cy="215444"/>
          </a:xfrm>
          <a:prstGeom prst="rect">
            <a:avLst/>
          </a:prstGeom>
          <a:noFill/>
        </p:spPr>
        <p:txBody>
          <a:bodyPr wrap="square" rtlCol="0">
            <a:spAutoFit/>
          </a:bodyPr>
          <a:lstStyle/>
          <a:p>
            <a:r>
              <a:rPr lang="en-GB" sz="800" dirty="0">
                <a:solidFill>
                  <a:srgbClr val="093254"/>
                </a:solidFill>
                <a:latin typeface="Arial" panose="020B0604020202020204" pitchFamily="34" charset="0"/>
                <a:cs typeface="Arial" panose="020B0604020202020204" pitchFamily="34" charset="0"/>
              </a:rPr>
              <a:t>Data: Bullion by Post, October 2020 – February 2026</a:t>
            </a:r>
          </a:p>
        </p:txBody>
      </p:sp>
      <p:pic>
        <p:nvPicPr>
          <p:cNvPr id="7" name="Picture 6" descr="A graph showing a line of a graph&#10;&#10;AI-generated content may be incorrect.">
            <a:extLst>
              <a:ext uri="{FF2B5EF4-FFF2-40B4-BE49-F238E27FC236}">
                <a16:creationId xmlns:a16="http://schemas.microsoft.com/office/drawing/2014/main" id="{8CB2021E-0735-DBAD-E3EA-E37162699605}"/>
              </a:ext>
            </a:extLst>
          </p:cNvPr>
          <p:cNvPicPr>
            <a:picLocks noChangeAspect="1"/>
          </p:cNvPicPr>
          <p:nvPr/>
        </p:nvPicPr>
        <p:blipFill>
          <a:blip r:embed="rId4"/>
          <a:stretch>
            <a:fillRect/>
          </a:stretch>
        </p:blipFill>
        <p:spPr>
          <a:xfrm>
            <a:off x="6193400" y="2160862"/>
            <a:ext cx="5467411" cy="2183579"/>
          </a:xfrm>
          <a:prstGeom prst="rect">
            <a:avLst/>
          </a:prstGeom>
          <a:ln w="3175">
            <a:solidFill>
              <a:schemeClr val="accent1"/>
            </a:solidFill>
          </a:ln>
        </p:spPr>
      </p:pic>
      <p:sp>
        <p:nvSpPr>
          <p:cNvPr id="9" name="Rectangle 8">
            <a:extLst>
              <a:ext uri="{FF2B5EF4-FFF2-40B4-BE49-F238E27FC236}">
                <a16:creationId xmlns:a16="http://schemas.microsoft.com/office/drawing/2014/main" id="{A766F294-3B76-13B6-33ED-04F074E3E124}"/>
              </a:ext>
            </a:extLst>
          </p:cNvPr>
          <p:cNvSpPr/>
          <p:nvPr/>
        </p:nvSpPr>
        <p:spPr>
          <a:xfrm>
            <a:off x="6279181" y="2284094"/>
            <a:ext cx="725214" cy="1531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349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11">
            <a:extLst>
              <a:ext uri="{FF2B5EF4-FFF2-40B4-BE49-F238E27FC236}">
                <a16:creationId xmlns:a16="http://schemas.microsoft.com/office/drawing/2014/main" id="{442ECE67-DBDA-4CF9-978B-CF87D0A39511}"/>
              </a:ext>
            </a:extLst>
          </p:cNvPr>
          <p:cNvPicPr>
            <a:picLocks noChangeAspect="1"/>
          </p:cNvPicPr>
          <p:nvPr/>
        </p:nvPicPr>
        <p:blipFill>
          <a:blip r:embed="rId2"/>
          <a:stretch>
            <a:fillRect/>
          </a:stretch>
        </p:blipFill>
        <p:spPr>
          <a:xfrm>
            <a:off x="337002" y="1595766"/>
            <a:ext cx="11432067" cy="3302805"/>
          </a:xfrm>
          <a:prstGeom prst="rect">
            <a:avLst/>
          </a:prstGeom>
        </p:spPr>
      </p:pic>
      <p:sp>
        <p:nvSpPr>
          <p:cNvPr id="6" name="TextBox 5">
            <a:extLst>
              <a:ext uri="{FF2B5EF4-FFF2-40B4-BE49-F238E27FC236}">
                <a16:creationId xmlns:a16="http://schemas.microsoft.com/office/drawing/2014/main" id="{E34C696A-98DA-FF46-09E3-0139EB816E3F}"/>
              </a:ext>
            </a:extLst>
          </p:cNvPr>
          <p:cNvSpPr txBox="1"/>
          <p:nvPr/>
        </p:nvSpPr>
        <p:spPr>
          <a:xfrm flipH="1">
            <a:off x="407124" y="5103429"/>
            <a:ext cx="11329950" cy="820354"/>
          </a:xfrm>
          <a:prstGeom prst="rect">
            <a:avLst/>
          </a:prstGeom>
          <a:solidFill>
            <a:schemeClr val="accent5">
              <a:lumMod val="40000"/>
              <a:lumOff val="60000"/>
            </a:schemeClr>
          </a:solidFill>
        </p:spPr>
        <p:txBody>
          <a:bodyPr wrap="square" rtlCol="0" anchor="ctr">
            <a:noAutofit/>
          </a:bodyPr>
          <a:lstStyle/>
          <a:p>
            <a:pPr lvl="0" algn="ctr">
              <a:spcAft>
                <a:spcPts val="600"/>
              </a:spcAft>
            </a:pPr>
            <a:r>
              <a:rPr lang="en-GB" sz="1600" dirty="0">
                <a:solidFill>
                  <a:srgbClr val="093254"/>
                </a:solidFill>
                <a:latin typeface="Arial" panose="020B0604020202020204" pitchFamily="34" charset="0"/>
                <a:cs typeface="Arial" panose="020B0604020202020204" pitchFamily="34" charset="0"/>
              </a:rPr>
              <a:t>During the 2008 Great Financial Crisis, corporate bonds were briefly mispriced relative to equities.</a:t>
            </a:r>
          </a:p>
          <a:p>
            <a:pPr lvl="0" algn="ctr">
              <a:spcAft>
                <a:spcPts val="600"/>
              </a:spcAft>
            </a:pPr>
            <a:r>
              <a:rPr lang="en-GB" sz="1600" dirty="0">
                <a:solidFill>
                  <a:srgbClr val="093254"/>
                </a:solidFill>
                <a:latin typeface="Arial" panose="020B0604020202020204" pitchFamily="34" charset="0"/>
                <a:cs typeface="Arial" panose="020B0604020202020204" pitchFamily="34" charset="0"/>
              </a:rPr>
              <a:t>Michael’s strategy (then a personal portfolio) was to pile into corporate bonds, finishing the year with +11.4% (net).</a:t>
            </a:r>
          </a:p>
        </p:txBody>
      </p:sp>
      <p:sp>
        <p:nvSpPr>
          <p:cNvPr id="7" name="Title 1">
            <a:extLst>
              <a:ext uri="{FF2B5EF4-FFF2-40B4-BE49-F238E27FC236}">
                <a16:creationId xmlns:a16="http://schemas.microsoft.com/office/drawing/2014/main" id="{EA98554E-7D94-FAA2-219E-25F4125472A3}"/>
              </a:ext>
            </a:extLst>
          </p:cNvPr>
          <p:cNvSpPr txBox="1">
            <a:spLocks/>
          </p:cNvSpPr>
          <p:nvPr/>
        </p:nvSpPr>
        <p:spPr>
          <a:xfrm>
            <a:off x="407125" y="271145"/>
            <a:ext cx="8749938" cy="395061"/>
          </a:xfrm>
          <a:prstGeom prst="rect">
            <a:avLst/>
          </a:prstGeom>
        </p:spPr>
        <p:txBody>
          <a:bodyPr lIns="0" tIns="0" rIns="0" bIns="0"/>
          <a:lstStyle>
            <a:lvl1pPr algn="l" defTabSz="914400" rtl="0" eaLnBrk="1" latinLnBrk="0" hangingPunct="1">
              <a:lnSpc>
                <a:spcPct val="9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r>
              <a:rPr lang="en-GB" b="0" dirty="0"/>
              <a:t>Strategy uses flexibility across asset classes as hedge</a:t>
            </a:r>
          </a:p>
        </p:txBody>
      </p:sp>
      <p:sp>
        <p:nvSpPr>
          <p:cNvPr id="8" name="Textfeld 35">
            <a:extLst>
              <a:ext uri="{FF2B5EF4-FFF2-40B4-BE49-F238E27FC236}">
                <a16:creationId xmlns:a16="http://schemas.microsoft.com/office/drawing/2014/main" id="{2D25F121-AE82-57AA-8B36-474D7FA0049E}"/>
              </a:ext>
            </a:extLst>
          </p:cNvPr>
          <p:cNvSpPr txBox="1"/>
          <p:nvPr/>
        </p:nvSpPr>
        <p:spPr>
          <a:xfrm>
            <a:off x="6957947" y="6479133"/>
            <a:ext cx="3290139" cy="215444"/>
          </a:xfrm>
          <a:prstGeom prst="rect">
            <a:avLst/>
          </a:prstGeom>
          <a:noFill/>
        </p:spPr>
        <p:txBody>
          <a:bodyPr wrap="square" rtlCol="0">
            <a:spAutoFit/>
          </a:bodyPr>
          <a:lstStyle/>
          <a:p>
            <a:r>
              <a:rPr lang="en-GB" sz="800" dirty="0">
                <a:solidFill>
                  <a:srgbClr val="093254"/>
                </a:solidFill>
                <a:latin typeface="Arial" panose="020B0604020202020204" pitchFamily="34" charset="0"/>
                <a:cs typeface="Arial" panose="020B0604020202020204" pitchFamily="34" charset="0"/>
              </a:rPr>
              <a:t>Data: </a:t>
            </a:r>
            <a:r>
              <a:rPr lang="en-GB" sz="800" dirty="0" err="1">
                <a:solidFill>
                  <a:srgbClr val="093254"/>
                </a:solidFill>
                <a:latin typeface="Arial" panose="020B0604020202020204" pitchFamily="34" charset="0"/>
                <a:cs typeface="Arial" panose="020B0604020202020204" pitchFamily="34" charset="0"/>
              </a:rPr>
              <a:t>Roedl</a:t>
            </a:r>
            <a:r>
              <a:rPr lang="en-GB" sz="800" dirty="0">
                <a:solidFill>
                  <a:srgbClr val="093254"/>
                </a:solidFill>
                <a:latin typeface="Arial" panose="020B0604020202020204" pitchFamily="34" charset="0"/>
                <a:cs typeface="Arial" panose="020B0604020202020204" pitchFamily="34" charset="0"/>
              </a:rPr>
              <a:t> &amp; Partner and DF Deutsche Finance Securities GmbH</a:t>
            </a:r>
          </a:p>
        </p:txBody>
      </p:sp>
      <p:sp>
        <p:nvSpPr>
          <p:cNvPr id="9" name="TextBox 8">
            <a:extLst>
              <a:ext uri="{FF2B5EF4-FFF2-40B4-BE49-F238E27FC236}">
                <a16:creationId xmlns:a16="http://schemas.microsoft.com/office/drawing/2014/main" id="{F8ADD0FC-C6F3-B1C1-C7B8-D4A313D2DE92}"/>
              </a:ext>
            </a:extLst>
          </p:cNvPr>
          <p:cNvSpPr txBox="1"/>
          <p:nvPr/>
        </p:nvSpPr>
        <p:spPr>
          <a:xfrm>
            <a:off x="4977483" y="987714"/>
            <a:ext cx="3234351" cy="584775"/>
          </a:xfrm>
          <a:prstGeom prst="rect">
            <a:avLst/>
          </a:prstGeom>
          <a:solidFill>
            <a:schemeClr val="accent2"/>
          </a:solidFill>
        </p:spPr>
        <p:txBody>
          <a:bodyPr wrap="square" rtlCol="0">
            <a:spAutoFit/>
          </a:bodyPr>
          <a:lstStyle/>
          <a:p>
            <a:r>
              <a:rPr lang="en-US" sz="1600" b="1" dirty="0">
                <a:solidFill>
                  <a:schemeClr val="accent5"/>
                </a:solidFill>
              </a:rPr>
              <a:t>2008 GFC: </a:t>
            </a:r>
            <a:r>
              <a:rPr lang="en-US" sz="1600" dirty="0">
                <a:solidFill>
                  <a:schemeClr val="bg1"/>
                </a:solidFill>
              </a:rPr>
              <a:t>Corporate bonds </a:t>
            </a:r>
            <a:br>
              <a:rPr lang="en-US" sz="1600" dirty="0">
                <a:solidFill>
                  <a:schemeClr val="bg1"/>
                </a:solidFill>
              </a:rPr>
            </a:br>
            <a:r>
              <a:rPr lang="en-US" sz="1600" dirty="0">
                <a:solidFill>
                  <a:schemeClr val="bg1"/>
                </a:solidFill>
              </a:rPr>
              <a:t>briefly 100% portfolio weighting</a:t>
            </a:r>
          </a:p>
        </p:txBody>
      </p:sp>
      <p:cxnSp>
        <p:nvCxnSpPr>
          <p:cNvPr id="10" name="Straight Arrow Connector 9">
            <a:extLst>
              <a:ext uri="{FF2B5EF4-FFF2-40B4-BE49-F238E27FC236}">
                <a16:creationId xmlns:a16="http://schemas.microsoft.com/office/drawing/2014/main" id="{0D47A0B8-AAAE-17F0-AAEE-8ED87E0AACFB}"/>
              </a:ext>
            </a:extLst>
          </p:cNvPr>
          <p:cNvCxnSpPr>
            <a:cxnSpLocks/>
          </p:cNvCxnSpPr>
          <p:nvPr/>
        </p:nvCxnSpPr>
        <p:spPr>
          <a:xfrm>
            <a:off x="4986628" y="1087843"/>
            <a:ext cx="0" cy="96452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E8D710-0B9E-C99B-3188-9334D3F43680}"/>
              </a:ext>
            </a:extLst>
          </p:cNvPr>
          <p:cNvSpPr txBox="1"/>
          <p:nvPr/>
        </p:nvSpPr>
        <p:spPr>
          <a:xfrm>
            <a:off x="1569772" y="2179251"/>
            <a:ext cx="670376" cy="276999"/>
          </a:xfrm>
          <a:prstGeom prst="rect">
            <a:avLst/>
          </a:prstGeom>
          <a:noFill/>
        </p:spPr>
        <p:txBody>
          <a:bodyPr wrap="none" rtlCol="0">
            <a:spAutoFit/>
          </a:bodyPr>
          <a:lstStyle/>
          <a:p>
            <a:r>
              <a:rPr lang="en-GB" sz="1200" dirty="0">
                <a:solidFill>
                  <a:srgbClr val="2BAA90"/>
                </a:solidFill>
              </a:rPr>
              <a:t>Shares</a:t>
            </a:r>
          </a:p>
        </p:txBody>
      </p:sp>
      <p:sp>
        <p:nvSpPr>
          <p:cNvPr id="12" name="TextBox 11">
            <a:extLst>
              <a:ext uri="{FF2B5EF4-FFF2-40B4-BE49-F238E27FC236}">
                <a16:creationId xmlns:a16="http://schemas.microsoft.com/office/drawing/2014/main" id="{CFBEF024-5975-42EF-A6DC-D07F701866AD}"/>
              </a:ext>
            </a:extLst>
          </p:cNvPr>
          <p:cNvSpPr txBox="1"/>
          <p:nvPr/>
        </p:nvSpPr>
        <p:spPr>
          <a:xfrm>
            <a:off x="1588846" y="3621001"/>
            <a:ext cx="619080" cy="276999"/>
          </a:xfrm>
          <a:prstGeom prst="rect">
            <a:avLst/>
          </a:prstGeom>
          <a:noFill/>
        </p:spPr>
        <p:txBody>
          <a:bodyPr wrap="none" rtlCol="0">
            <a:spAutoFit/>
          </a:bodyPr>
          <a:lstStyle/>
          <a:p>
            <a:r>
              <a:rPr lang="en-GB" sz="1200" dirty="0">
                <a:solidFill>
                  <a:srgbClr val="D4E558"/>
                </a:solidFill>
              </a:rPr>
              <a:t>Bonds</a:t>
            </a:r>
          </a:p>
        </p:txBody>
      </p:sp>
      <p:sp>
        <p:nvSpPr>
          <p:cNvPr id="13" name="TextBox 12">
            <a:extLst>
              <a:ext uri="{FF2B5EF4-FFF2-40B4-BE49-F238E27FC236}">
                <a16:creationId xmlns:a16="http://schemas.microsoft.com/office/drawing/2014/main" id="{F0D83DE8-CB0B-1072-127C-BA56F88FDE5E}"/>
              </a:ext>
            </a:extLst>
          </p:cNvPr>
          <p:cNvSpPr txBox="1"/>
          <p:nvPr/>
        </p:nvSpPr>
        <p:spPr>
          <a:xfrm>
            <a:off x="1596965" y="3334783"/>
            <a:ext cx="745717" cy="276999"/>
          </a:xfrm>
          <a:prstGeom prst="rect">
            <a:avLst/>
          </a:prstGeom>
          <a:noFill/>
        </p:spPr>
        <p:txBody>
          <a:bodyPr wrap="none" rtlCol="0">
            <a:spAutoFit/>
          </a:bodyPr>
          <a:lstStyle/>
          <a:p>
            <a:r>
              <a:rPr lang="en-GB" sz="1200" dirty="0">
                <a:solidFill>
                  <a:srgbClr val="1D838A"/>
                </a:solidFill>
              </a:rPr>
              <a:t>Liquidity</a:t>
            </a:r>
          </a:p>
        </p:txBody>
      </p:sp>
    </p:spTree>
    <p:extLst>
      <p:ext uri="{BB962C8B-B14F-4D97-AF65-F5344CB8AC3E}">
        <p14:creationId xmlns:p14="http://schemas.microsoft.com/office/powerpoint/2010/main" val="380020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23C9366-6FB6-676D-9A53-54BC7A2DE0A1}"/>
              </a:ext>
            </a:extLst>
          </p:cNvPr>
          <p:cNvSpPr>
            <a:spLocks noGrp="1"/>
          </p:cNvSpPr>
          <p:nvPr>
            <p:ph type="title"/>
          </p:nvPr>
        </p:nvSpPr>
        <p:spPr>
          <a:xfrm>
            <a:off x="407125" y="271145"/>
            <a:ext cx="8749938" cy="395061"/>
          </a:xfrm>
        </p:spPr>
        <p:txBody>
          <a:bodyPr/>
          <a:lstStyle/>
          <a:p>
            <a:r>
              <a:rPr lang="en-GB" b="0" dirty="0">
                <a:ea typeface="+mn-ea"/>
                <a:cs typeface="+mn-cs"/>
              </a:rPr>
              <a:t>Typical investment criteria</a:t>
            </a:r>
            <a:endParaRPr lang="en-GB" b="0" dirty="0"/>
          </a:p>
        </p:txBody>
      </p:sp>
      <p:sp>
        <p:nvSpPr>
          <p:cNvPr id="6" name="Hexagon 5">
            <a:extLst>
              <a:ext uri="{FF2B5EF4-FFF2-40B4-BE49-F238E27FC236}">
                <a16:creationId xmlns:a16="http://schemas.microsoft.com/office/drawing/2014/main" id="{BB20A0C3-32C8-A7F3-BED4-D8CD2D0CCFF4}"/>
              </a:ext>
            </a:extLst>
          </p:cNvPr>
          <p:cNvSpPr/>
          <p:nvPr/>
        </p:nvSpPr>
        <p:spPr>
          <a:xfrm>
            <a:off x="840729" y="2559043"/>
            <a:ext cx="2431088" cy="2095765"/>
          </a:xfrm>
          <a:prstGeom prst="hexag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Hexagon 6">
            <a:extLst>
              <a:ext uri="{FF2B5EF4-FFF2-40B4-BE49-F238E27FC236}">
                <a16:creationId xmlns:a16="http://schemas.microsoft.com/office/drawing/2014/main" id="{69079573-75EF-05F2-729C-641F6F8F9C85}"/>
              </a:ext>
            </a:extLst>
          </p:cNvPr>
          <p:cNvSpPr/>
          <p:nvPr/>
        </p:nvSpPr>
        <p:spPr>
          <a:xfrm>
            <a:off x="2866634" y="1467906"/>
            <a:ext cx="2431088" cy="2095765"/>
          </a:xfrm>
          <a:prstGeom prst="hexag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66F48B2C-77BD-6F87-75FE-870B221171D6}"/>
              </a:ext>
            </a:extLst>
          </p:cNvPr>
          <p:cNvSpPr/>
          <p:nvPr/>
        </p:nvSpPr>
        <p:spPr>
          <a:xfrm>
            <a:off x="2866634" y="3668931"/>
            <a:ext cx="2431088" cy="2095765"/>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a:extLst>
              <a:ext uri="{FF2B5EF4-FFF2-40B4-BE49-F238E27FC236}">
                <a16:creationId xmlns:a16="http://schemas.microsoft.com/office/drawing/2014/main" id="{63C8B987-361C-93C3-4C47-DB3668BFE5C4}"/>
              </a:ext>
            </a:extLst>
          </p:cNvPr>
          <p:cNvSpPr/>
          <p:nvPr/>
        </p:nvSpPr>
        <p:spPr>
          <a:xfrm>
            <a:off x="4880457" y="2559043"/>
            <a:ext cx="2431088" cy="2095765"/>
          </a:xfrm>
          <a:prstGeom prst="hexagon">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xagon 9">
            <a:extLst>
              <a:ext uri="{FF2B5EF4-FFF2-40B4-BE49-F238E27FC236}">
                <a16:creationId xmlns:a16="http://schemas.microsoft.com/office/drawing/2014/main" id="{EB44F2F0-5D89-BA4F-EE42-AADF25B0C045}"/>
              </a:ext>
            </a:extLst>
          </p:cNvPr>
          <p:cNvSpPr/>
          <p:nvPr/>
        </p:nvSpPr>
        <p:spPr>
          <a:xfrm>
            <a:off x="6900321" y="1467906"/>
            <a:ext cx="2431088" cy="2095765"/>
          </a:xfrm>
          <a:prstGeom prst="hexag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3071AEA3-E558-3839-35E8-ED6001C322BB}"/>
              </a:ext>
            </a:extLst>
          </p:cNvPr>
          <p:cNvSpPr/>
          <p:nvPr/>
        </p:nvSpPr>
        <p:spPr>
          <a:xfrm>
            <a:off x="6900321" y="3668931"/>
            <a:ext cx="2431088" cy="2095765"/>
          </a:xfrm>
          <a:prstGeom prst="hexag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B47DEC71-B3D7-927E-B333-96B4423E1025}"/>
              </a:ext>
            </a:extLst>
          </p:cNvPr>
          <p:cNvSpPr/>
          <p:nvPr/>
        </p:nvSpPr>
        <p:spPr>
          <a:xfrm>
            <a:off x="8920184" y="2559042"/>
            <a:ext cx="2431088" cy="2095765"/>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feld 21">
            <a:extLst>
              <a:ext uri="{FF2B5EF4-FFF2-40B4-BE49-F238E27FC236}">
                <a16:creationId xmlns:a16="http://schemas.microsoft.com/office/drawing/2014/main" id="{CC39FCB1-ACCF-D4A3-E4A9-7F032F692DAE}"/>
              </a:ext>
            </a:extLst>
          </p:cNvPr>
          <p:cNvSpPr txBox="1"/>
          <p:nvPr/>
        </p:nvSpPr>
        <p:spPr>
          <a:xfrm>
            <a:off x="1132711" y="2893524"/>
            <a:ext cx="1879085" cy="1426800"/>
          </a:xfrm>
          <a:prstGeom prst="rect">
            <a:avLst/>
          </a:prstGeom>
          <a:noFill/>
        </p:spPr>
        <p:txBody>
          <a:bodyPr wrap="square" rtlCol="0" anchor="ctr">
            <a:noAutofit/>
          </a:bodyPr>
          <a:lstStyle/>
          <a:p>
            <a:pPr marL="19050" indent="-19050" eaLnBrk="0" hangingPunct="0">
              <a:spcAft>
                <a:spcPts val="200"/>
              </a:spcAft>
              <a:buSzPct val="100000"/>
              <a:buFont typeface="+mj-lt"/>
              <a:buAutoNum type="arabicPeriod"/>
              <a:defRPr/>
            </a:pPr>
            <a:r>
              <a:rPr lang="en-GB" sz="1600" dirty="0">
                <a:solidFill>
                  <a:schemeClr val="bg1"/>
                </a:solidFill>
                <a:latin typeface="Arial" panose="020B0604020202020204" pitchFamily="34" charset="0"/>
                <a:cs typeface="Arial" panose="020B0604020202020204" pitchFamily="34" charset="0"/>
              </a:rPr>
              <a:t> Revenue models that are scalable and/or recurring revenue </a:t>
            </a:r>
          </a:p>
        </p:txBody>
      </p:sp>
      <p:sp>
        <p:nvSpPr>
          <p:cNvPr id="14" name="Textfeld 21">
            <a:extLst>
              <a:ext uri="{FF2B5EF4-FFF2-40B4-BE49-F238E27FC236}">
                <a16:creationId xmlns:a16="http://schemas.microsoft.com/office/drawing/2014/main" id="{15334BDC-5A28-B0FC-B819-B03DF54D6F82}"/>
              </a:ext>
            </a:extLst>
          </p:cNvPr>
          <p:cNvSpPr txBox="1"/>
          <p:nvPr/>
        </p:nvSpPr>
        <p:spPr>
          <a:xfrm>
            <a:off x="3382534" y="1980851"/>
            <a:ext cx="1879085" cy="1116804"/>
          </a:xfrm>
          <a:prstGeom prst="rect">
            <a:avLst/>
          </a:prstGeom>
          <a:noFill/>
        </p:spPr>
        <p:txBody>
          <a:bodyPr wrap="square" rtlCol="0" anchor="ctr">
            <a:noAutofit/>
          </a:bodyPr>
          <a:lstStyle/>
          <a:p>
            <a:pPr marL="19050" indent="-19050" eaLnBrk="0" hangingPunct="0">
              <a:spcAft>
                <a:spcPts val="200"/>
              </a:spcAft>
              <a:buSzPct val="100000"/>
              <a:buFont typeface="+mj-lt"/>
              <a:buAutoNum type="arabicPeriod" startAt="2"/>
              <a:defRPr/>
            </a:pPr>
            <a:r>
              <a:rPr lang="en-GB" sz="1600" dirty="0">
                <a:solidFill>
                  <a:schemeClr val="bg1"/>
                </a:solidFill>
                <a:latin typeface="Arial" panose="020B0604020202020204" pitchFamily="34" charset="0"/>
                <a:cs typeface="Arial" panose="020B0604020202020204" pitchFamily="34" charset="0"/>
              </a:rPr>
              <a:t> Platforms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with strong resilience/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brand/moat </a:t>
            </a:r>
          </a:p>
        </p:txBody>
      </p:sp>
      <p:sp>
        <p:nvSpPr>
          <p:cNvPr id="15" name="Textfeld 21">
            <a:extLst>
              <a:ext uri="{FF2B5EF4-FFF2-40B4-BE49-F238E27FC236}">
                <a16:creationId xmlns:a16="http://schemas.microsoft.com/office/drawing/2014/main" id="{7906093D-2801-B708-F08D-6423FD532EFF}"/>
              </a:ext>
            </a:extLst>
          </p:cNvPr>
          <p:cNvSpPr txBox="1"/>
          <p:nvPr/>
        </p:nvSpPr>
        <p:spPr>
          <a:xfrm>
            <a:off x="3382533" y="4201666"/>
            <a:ext cx="1879085" cy="1116804"/>
          </a:xfrm>
          <a:prstGeom prst="rect">
            <a:avLst/>
          </a:prstGeom>
          <a:noFill/>
        </p:spPr>
        <p:txBody>
          <a:bodyPr wrap="square" rtlCol="0" anchor="ctr">
            <a:noAutofit/>
          </a:bodyPr>
          <a:lstStyle/>
          <a:p>
            <a:pPr marL="19050" indent="-19050" eaLnBrk="0" hangingPunct="0">
              <a:spcAft>
                <a:spcPts val="200"/>
              </a:spcAft>
              <a:buSzPct val="100000"/>
              <a:defRPr/>
            </a:pPr>
            <a:r>
              <a:rPr lang="en-GB" sz="1600" dirty="0">
                <a:solidFill>
                  <a:schemeClr val="bg1"/>
                </a:solidFill>
                <a:latin typeface="Arial" panose="020B0604020202020204" pitchFamily="34" charset="0"/>
                <a:cs typeface="Arial" panose="020B0604020202020204" pitchFamily="34" charset="0"/>
              </a:rPr>
              <a:t>3. Discount to NAV and/or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peer group</a:t>
            </a:r>
          </a:p>
        </p:txBody>
      </p:sp>
      <p:sp>
        <p:nvSpPr>
          <p:cNvPr id="16" name="Textfeld 21">
            <a:extLst>
              <a:ext uri="{FF2B5EF4-FFF2-40B4-BE49-F238E27FC236}">
                <a16:creationId xmlns:a16="http://schemas.microsoft.com/office/drawing/2014/main" id="{9088C63F-53F6-06EF-6C5E-21DAE0F87878}"/>
              </a:ext>
            </a:extLst>
          </p:cNvPr>
          <p:cNvSpPr txBox="1"/>
          <p:nvPr/>
        </p:nvSpPr>
        <p:spPr>
          <a:xfrm>
            <a:off x="5332007" y="2860165"/>
            <a:ext cx="1879085" cy="1426800"/>
          </a:xfrm>
          <a:prstGeom prst="rect">
            <a:avLst/>
          </a:prstGeom>
          <a:noFill/>
        </p:spPr>
        <p:txBody>
          <a:bodyPr wrap="square" rtlCol="0" anchor="ctr">
            <a:noAutofit/>
          </a:bodyPr>
          <a:lstStyle/>
          <a:p>
            <a:pPr marL="19050" indent="-19050" eaLnBrk="0" hangingPunct="0">
              <a:spcAft>
                <a:spcPts val="200"/>
              </a:spcAft>
              <a:buSzPct val="100000"/>
              <a:defRPr/>
            </a:pPr>
            <a:r>
              <a:rPr lang="en-GB" sz="1600" dirty="0">
                <a:solidFill>
                  <a:schemeClr val="accent2"/>
                </a:solidFill>
                <a:latin typeface="Arial" panose="020B0604020202020204" pitchFamily="34" charset="0"/>
                <a:cs typeface="Arial" panose="020B0604020202020204" pitchFamily="34" charset="0"/>
              </a:rPr>
              <a:t>4. Near-term </a:t>
            </a:r>
          </a:p>
          <a:p>
            <a:pPr marL="19050" indent="-19050" eaLnBrk="0" hangingPunct="0">
              <a:spcAft>
                <a:spcPts val="200"/>
              </a:spcAft>
              <a:buSzPct val="100000"/>
              <a:defRPr/>
            </a:pPr>
            <a:r>
              <a:rPr lang="en-GB" sz="1600" dirty="0">
                <a:solidFill>
                  <a:schemeClr val="accent2"/>
                </a:solidFill>
                <a:latin typeface="Arial" panose="020B0604020202020204" pitchFamily="34" charset="0"/>
                <a:cs typeface="Arial" panose="020B0604020202020204" pitchFamily="34" charset="0"/>
              </a:rPr>
              <a:t>value catalysts</a:t>
            </a:r>
          </a:p>
        </p:txBody>
      </p:sp>
      <p:sp>
        <p:nvSpPr>
          <p:cNvPr id="17" name="Textfeld 21">
            <a:extLst>
              <a:ext uri="{FF2B5EF4-FFF2-40B4-BE49-F238E27FC236}">
                <a16:creationId xmlns:a16="http://schemas.microsoft.com/office/drawing/2014/main" id="{6BAACD44-D1AE-7EF9-6A4E-6B21B49C6C5C}"/>
              </a:ext>
            </a:extLst>
          </p:cNvPr>
          <p:cNvSpPr txBox="1"/>
          <p:nvPr/>
        </p:nvSpPr>
        <p:spPr>
          <a:xfrm>
            <a:off x="7367173" y="1888465"/>
            <a:ext cx="1879085" cy="1116804"/>
          </a:xfrm>
          <a:prstGeom prst="rect">
            <a:avLst/>
          </a:prstGeom>
          <a:noFill/>
        </p:spPr>
        <p:txBody>
          <a:bodyPr wrap="square" rtlCol="0" anchor="ctr">
            <a:noAutofit/>
          </a:bodyPr>
          <a:lstStyle/>
          <a:p>
            <a:pPr eaLnBrk="0" hangingPunct="0">
              <a:spcAft>
                <a:spcPts val="200"/>
              </a:spcAft>
              <a:buSzPct val="100000"/>
              <a:defRPr/>
            </a:pPr>
            <a:r>
              <a:rPr lang="en-GB" sz="1600" dirty="0">
                <a:solidFill>
                  <a:schemeClr val="bg1"/>
                </a:solidFill>
                <a:latin typeface="Arial" panose="020B0604020202020204" pitchFamily="34" charset="0"/>
                <a:cs typeface="Arial" panose="020B0604020202020204" pitchFamily="34" charset="0"/>
              </a:rPr>
              <a:t>5. Potential takeover target</a:t>
            </a:r>
          </a:p>
        </p:txBody>
      </p:sp>
      <p:sp>
        <p:nvSpPr>
          <p:cNvPr id="18" name="Textfeld 21">
            <a:extLst>
              <a:ext uri="{FF2B5EF4-FFF2-40B4-BE49-F238E27FC236}">
                <a16:creationId xmlns:a16="http://schemas.microsoft.com/office/drawing/2014/main" id="{6FB8C0E5-5D2D-6EF4-E2BB-1BE0AEEF774B}"/>
              </a:ext>
            </a:extLst>
          </p:cNvPr>
          <p:cNvSpPr txBox="1"/>
          <p:nvPr/>
        </p:nvSpPr>
        <p:spPr>
          <a:xfrm>
            <a:off x="7250985" y="4116195"/>
            <a:ext cx="1879085" cy="1116804"/>
          </a:xfrm>
          <a:prstGeom prst="rect">
            <a:avLst/>
          </a:prstGeom>
          <a:noFill/>
        </p:spPr>
        <p:txBody>
          <a:bodyPr wrap="square" rtlCol="0" anchor="ctr">
            <a:noAutofit/>
          </a:bodyPr>
          <a:lstStyle/>
          <a:p>
            <a:pPr eaLnBrk="0" hangingPunct="0">
              <a:spcAft>
                <a:spcPts val="200"/>
              </a:spcAft>
              <a:buSzPct val="100000"/>
              <a:defRPr/>
            </a:pPr>
            <a:r>
              <a:rPr lang="en-GB" sz="1600" dirty="0">
                <a:solidFill>
                  <a:schemeClr val="bg1"/>
                </a:solidFill>
                <a:latin typeface="Arial" panose="020B0604020202020204" pitchFamily="34" charset="0"/>
                <a:cs typeface="Arial" panose="020B0604020202020204" pitchFamily="34" charset="0"/>
              </a:rPr>
              <a:t>6. Non-crowded trade/contrarian</a:t>
            </a:r>
          </a:p>
        </p:txBody>
      </p:sp>
      <p:sp>
        <p:nvSpPr>
          <p:cNvPr id="19" name="Textfeld 21">
            <a:extLst>
              <a:ext uri="{FF2B5EF4-FFF2-40B4-BE49-F238E27FC236}">
                <a16:creationId xmlns:a16="http://schemas.microsoft.com/office/drawing/2014/main" id="{C1782A8C-76C0-91FC-6EC1-C5A5227269C3}"/>
              </a:ext>
            </a:extLst>
          </p:cNvPr>
          <p:cNvSpPr txBox="1"/>
          <p:nvPr/>
        </p:nvSpPr>
        <p:spPr>
          <a:xfrm>
            <a:off x="9317571" y="2938571"/>
            <a:ext cx="1879085" cy="1426800"/>
          </a:xfrm>
          <a:prstGeom prst="rect">
            <a:avLst/>
          </a:prstGeom>
          <a:noFill/>
        </p:spPr>
        <p:txBody>
          <a:bodyPr wrap="square" rtlCol="0" anchor="ctr">
            <a:noAutofit/>
          </a:bodyPr>
          <a:lstStyle/>
          <a:p>
            <a:pPr eaLnBrk="0" hangingPunct="0">
              <a:spcAft>
                <a:spcPts val="200"/>
              </a:spcAft>
              <a:buSzPct val="100000"/>
              <a:defRPr/>
            </a:pPr>
            <a:r>
              <a:rPr lang="en-GB" sz="1600" dirty="0">
                <a:solidFill>
                  <a:schemeClr val="bg1"/>
                </a:solidFill>
                <a:latin typeface="Arial" panose="020B0604020202020204" pitchFamily="34" charset="0"/>
                <a:cs typeface="Arial" panose="020B0604020202020204" pitchFamily="34" charset="0"/>
              </a:rPr>
              <a:t>7. Attractive earnings multiple and risk-return profile</a:t>
            </a:r>
          </a:p>
        </p:txBody>
      </p:sp>
    </p:spTree>
    <p:extLst>
      <p:ext uri="{BB962C8B-B14F-4D97-AF65-F5344CB8AC3E}">
        <p14:creationId xmlns:p14="http://schemas.microsoft.com/office/powerpoint/2010/main" val="2983278971"/>
      </p:ext>
    </p:extLst>
  </p:cSld>
  <p:clrMapOvr>
    <a:masterClrMapping/>
  </p:clrMapOvr>
</p:sld>
</file>

<file path=ppt/theme/theme1.xml><?xml version="1.0" encoding="utf-8"?>
<a:theme xmlns:a="http://schemas.openxmlformats.org/drawingml/2006/main" name="Office Theme">
  <a:themeElements>
    <a:clrScheme name="Sarnia AM">
      <a:dk1>
        <a:srgbClr val="000000"/>
      </a:dk1>
      <a:lt1>
        <a:srgbClr val="FFFFFF"/>
      </a:lt1>
      <a:dk2>
        <a:srgbClr val="44546A"/>
      </a:dk2>
      <a:lt2>
        <a:srgbClr val="E7E6E6"/>
      </a:lt2>
      <a:accent1>
        <a:srgbClr val="003057"/>
      </a:accent1>
      <a:accent2>
        <a:srgbClr val="1A568A"/>
      </a:accent2>
      <a:accent3>
        <a:srgbClr val="A5A5A5"/>
      </a:accent3>
      <a:accent4>
        <a:srgbClr val="5F89AE"/>
      </a:accent4>
      <a:accent5>
        <a:srgbClr val="AFC9DF"/>
      </a:accent5>
      <a:accent6>
        <a:srgbClr val="93939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cb9bf9-7761-457d-a84b-de5de4136997" xsi:nil="true"/>
    <lcf76f155ced4ddcb4097134ff3c332f xmlns="b4cd0c2d-9b16-4f8e-811c-94e0dfd2e88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42FE66D361874FA70775021A9D2211" ma:contentTypeVersion="18" ma:contentTypeDescription="Create a new document." ma:contentTypeScope="" ma:versionID="b0d2ea79a3a9bfa4b6ea7ee93c9ad447">
  <xsd:schema xmlns:xsd="http://www.w3.org/2001/XMLSchema" xmlns:xs="http://www.w3.org/2001/XMLSchema" xmlns:p="http://schemas.microsoft.com/office/2006/metadata/properties" xmlns:ns2="b4cd0c2d-9b16-4f8e-811c-94e0dfd2e88f" xmlns:ns3="2bcb9bf9-7761-457d-a84b-de5de4136997" targetNamespace="http://schemas.microsoft.com/office/2006/metadata/properties" ma:root="true" ma:fieldsID="97e5ff16f588ee6b3fab85718d78d9b3" ns2:_="" ns3:_="">
    <xsd:import namespace="b4cd0c2d-9b16-4f8e-811c-94e0dfd2e88f"/>
    <xsd:import namespace="2bcb9bf9-7761-457d-a84b-de5de413699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d0c2d-9b16-4f8e-811c-94e0dfd2e8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007f0f9-4eb1-4928-b988-d0743af1d1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cb9bf9-7761-457d-a84b-de5de413699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fbdecb4-49b9-4323-b873-b0c1ac811d24}" ma:internalName="TaxCatchAll" ma:showField="CatchAllData" ma:web="2bcb9bf9-7761-457d-a84b-de5de41369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D4BE1D-BF10-485D-9C48-D58403FFC8C9}">
  <ds:schemaRefs>
    <ds:schemaRef ds:uri="http://schemas.microsoft.com/office/2006/metadata/properties"/>
    <ds:schemaRef ds:uri="http://schemas.microsoft.com/office/infopath/2007/PartnerControls"/>
    <ds:schemaRef ds:uri="2bcb9bf9-7761-457d-a84b-de5de4136997"/>
    <ds:schemaRef ds:uri="b4cd0c2d-9b16-4f8e-811c-94e0dfd2e88f"/>
  </ds:schemaRefs>
</ds:datastoreItem>
</file>

<file path=customXml/itemProps2.xml><?xml version="1.0" encoding="utf-8"?>
<ds:datastoreItem xmlns:ds="http://schemas.openxmlformats.org/officeDocument/2006/customXml" ds:itemID="{0CFDA4DC-2DB7-4E32-8E52-2DF2AC5DB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cd0c2d-9b16-4f8e-811c-94e0dfd2e88f"/>
    <ds:schemaRef ds:uri="2bcb9bf9-7761-457d-a84b-de5de4136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BCC7A8-5951-43C7-A705-A5660AE17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1274</TotalTime>
  <Words>4230</Words>
  <Application>Microsoft Macintosh PowerPoint</Application>
  <PresentationFormat>Widescreen</PresentationFormat>
  <Paragraphs>371</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Why I created this fund</vt:lpstr>
      <vt:lpstr>Unconstrained strategy – the focus is maximising your returns</vt:lpstr>
      <vt:lpstr>The brain behind our portfolio</vt:lpstr>
      <vt:lpstr>Exemplary investment case #1: Hypoport SE</vt:lpstr>
      <vt:lpstr>Exemplary investment case #2: Frequentis</vt:lpstr>
      <vt:lpstr>Exemplary investment case #3: Physical gold</vt:lpstr>
      <vt:lpstr>PowerPoint Presentation</vt:lpstr>
      <vt:lpstr>Typical investment criteria</vt:lpstr>
      <vt:lpstr>Key parameters of the strategy</vt:lpstr>
      <vt:lpstr>PowerPoint Presentation</vt:lpstr>
      <vt:lpstr>Track record 2000 – 2026</vt:lpstr>
      <vt:lpstr>Current portfolio composition (per 30 April 2026)</vt:lpstr>
      <vt:lpstr>The team supervising the portfolio manager</vt:lpstr>
      <vt:lpstr>Frequently asked questions (1/2)</vt:lpstr>
      <vt:lpstr>Frequently asked questions (2/2)</vt:lpstr>
      <vt:lpstr>Keeping you informed</vt:lpstr>
      <vt:lpstr>Structure – Feeder fund with 0% additional fees</vt:lpstr>
      <vt:lpstr>Terms and conditions of the Sarnia GLOBAL ALPHA Fund</vt:lpstr>
      <vt:lpstr>Questions – Do not hesitate to reach out to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Colette Cooper</dc:creator>
  <cp:keywords/>
  <dc:description/>
  <cp:lastModifiedBy>Swen Lorenz | Sarnia Asset Management</cp:lastModifiedBy>
  <cp:revision>280</cp:revision>
  <cp:lastPrinted>2026-04-12T15:12:14Z</cp:lastPrinted>
  <dcterms:created xsi:type="dcterms:W3CDTF">2023-05-12T10:40:03Z</dcterms:created>
  <dcterms:modified xsi:type="dcterms:W3CDTF">2026-06-05T02:57:49Z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0x010100C742FE66D361874FA70775021A9D2211</vt:lpwstr>
  </property>
</Properties>
</file>